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6" r:id="rId1"/>
  </p:sldMasterIdLst>
  <p:notesMasterIdLst>
    <p:notesMasterId r:id="rId61"/>
  </p:notesMasterIdLst>
  <p:handoutMasterIdLst>
    <p:handoutMasterId r:id="rId62"/>
  </p:handoutMasterIdLst>
  <p:sldIdLst>
    <p:sldId id="294" r:id="rId2"/>
    <p:sldId id="369" r:id="rId3"/>
    <p:sldId id="562" r:id="rId4"/>
    <p:sldId id="564" r:id="rId5"/>
    <p:sldId id="663" r:id="rId6"/>
    <p:sldId id="712" r:id="rId7"/>
    <p:sldId id="672" r:id="rId8"/>
    <p:sldId id="750" r:id="rId9"/>
    <p:sldId id="751" r:id="rId10"/>
    <p:sldId id="752" r:id="rId11"/>
    <p:sldId id="675" r:id="rId12"/>
    <p:sldId id="753" r:id="rId13"/>
    <p:sldId id="754" r:id="rId14"/>
    <p:sldId id="755" r:id="rId15"/>
    <p:sldId id="713" r:id="rId16"/>
    <p:sldId id="714" r:id="rId17"/>
    <p:sldId id="678" r:id="rId18"/>
    <p:sldId id="756" r:id="rId19"/>
    <p:sldId id="367" r:id="rId20"/>
    <p:sldId id="783" r:id="rId21"/>
    <p:sldId id="824" r:id="rId22"/>
    <p:sldId id="825" r:id="rId23"/>
    <p:sldId id="826" r:id="rId24"/>
    <p:sldId id="827" r:id="rId25"/>
    <p:sldId id="828" r:id="rId26"/>
    <p:sldId id="830" r:id="rId27"/>
    <p:sldId id="831" r:id="rId28"/>
    <p:sldId id="832" r:id="rId29"/>
    <p:sldId id="833" r:id="rId30"/>
    <p:sldId id="834" r:id="rId31"/>
    <p:sldId id="839" r:id="rId32"/>
    <p:sldId id="840" r:id="rId33"/>
    <p:sldId id="841" r:id="rId34"/>
    <p:sldId id="842" r:id="rId35"/>
    <p:sldId id="843" r:id="rId36"/>
    <p:sldId id="844" r:id="rId37"/>
    <p:sldId id="835" r:id="rId38"/>
    <p:sldId id="836" r:id="rId39"/>
    <p:sldId id="837" r:id="rId40"/>
    <p:sldId id="845" r:id="rId41"/>
    <p:sldId id="846" r:id="rId42"/>
    <p:sldId id="847" r:id="rId43"/>
    <p:sldId id="848" r:id="rId44"/>
    <p:sldId id="849" r:id="rId45"/>
    <p:sldId id="850" r:id="rId46"/>
    <p:sldId id="851" r:id="rId47"/>
    <p:sldId id="852" r:id="rId48"/>
    <p:sldId id="853" r:id="rId49"/>
    <p:sldId id="854" r:id="rId50"/>
    <p:sldId id="855" r:id="rId51"/>
    <p:sldId id="856" r:id="rId52"/>
    <p:sldId id="857" r:id="rId53"/>
    <p:sldId id="858" r:id="rId54"/>
    <p:sldId id="859" r:id="rId55"/>
    <p:sldId id="860" r:id="rId56"/>
    <p:sldId id="769" r:id="rId57"/>
    <p:sldId id="770" r:id="rId58"/>
    <p:sldId id="507" r:id="rId59"/>
    <p:sldId id="772" r:id="rId60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Светлый стиль 3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Светлый стиль 3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Светлый стиль 3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 autoAdjust="0"/>
    <p:restoredTop sz="95007" autoAdjust="0"/>
  </p:normalViewPr>
  <p:slideViewPr>
    <p:cSldViewPr>
      <p:cViewPr varScale="1">
        <p:scale>
          <a:sx n="124" d="100"/>
          <a:sy n="124" d="100"/>
        </p:scale>
        <p:origin x="82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>
            <a:extLst>
              <a:ext uri="{FF2B5EF4-FFF2-40B4-BE49-F238E27FC236}">
                <a16:creationId xmlns:a16="http://schemas.microsoft.com/office/drawing/2014/main" id="{E99D3DEB-EF92-004B-A78B-1002814CFFE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42339" name="Rectangle 3">
            <a:extLst>
              <a:ext uri="{FF2B5EF4-FFF2-40B4-BE49-F238E27FC236}">
                <a16:creationId xmlns:a16="http://schemas.microsoft.com/office/drawing/2014/main" id="{818D6943-66E1-7C4D-A8FE-27FDE9CDF14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42340" name="Rectangle 4">
            <a:extLst>
              <a:ext uri="{FF2B5EF4-FFF2-40B4-BE49-F238E27FC236}">
                <a16:creationId xmlns:a16="http://schemas.microsoft.com/office/drawing/2014/main" id="{F5871B0C-2D2B-DB48-909C-5581357F8946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42341" name="Rectangle 5">
            <a:extLst>
              <a:ext uri="{FF2B5EF4-FFF2-40B4-BE49-F238E27FC236}">
                <a16:creationId xmlns:a16="http://schemas.microsoft.com/office/drawing/2014/main" id="{F961DC7C-C03A-0B43-9670-C00DACACDA7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6529824-1143-7F4D-8908-C7327A17437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E472F79C-7592-CC4E-901A-9E8E5952CBF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C4590EA-F97A-7B44-AE16-2399FE480F4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610034D2-54F9-C043-BED8-02F70C02D950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6D2B5CBB-EFBC-574D-8ED9-F12D5C5E234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noProof="0"/>
              <a:t>Образец текста</a:t>
            </a:r>
          </a:p>
          <a:p>
            <a:pPr lvl="1"/>
            <a:r>
              <a:rPr lang="ru-RU" altLang="ru-RU" noProof="0"/>
              <a:t>Второй уровень</a:t>
            </a:r>
          </a:p>
          <a:p>
            <a:pPr lvl="2"/>
            <a:r>
              <a:rPr lang="ru-RU" altLang="ru-RU" noProof="0"/>
              <a:t>Третий уровень</a:t>
            </a:r>
          </a:p>
          <a:p>
            <a:pPr lvl="3"/>
            <a:r>
              <a:rPr lang="ru-RU" altLang="ru-RU" noProof="0"/>
              <a:t>Четвертый уровень</a:t>
            </a:r>
          </a:p>
          <a:p>
            <a:pPr lvl="4"/>
            <a:r>
              <a:rPr lang="ru-RU" altLang="ru-RU" noProof="0"/>
              <a:t>Пятый уровень</a:t>
            </a:r>
          </a:p>
        </p:txBody>
      </p:sp>
      <p:sp>
        <p:nvSpPr>
          <p:cNvPr id="26630" name="Rectangle 6">
            <a:extLst>
              <a:ext uri="{FF2B5EF4-FFF2-40B4-BE49-F238E27FC236}">
                <a16:creationId xmlns:a16="http://schemas.microsoft.com/office/drawing/2014/main" id="{06C97635-66EB-E14D-9A46-5F80D0F5CE5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6631" name="Rectangle 7">
            <a:extLst>
              <a:ext uri="{FF2B5EF4-FFF2-40B4-BE49-F238E27FC236}">
                <a16:creationId xmlns:a16="http://schemas.microsoft.com/office/drawing/2014/main" id="{239853A8-1E8E-9741-905B-036A50AF07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579E301-EC2F-A147-BB81-464D61867675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2691C-B0CC-1445-A061-695973EA0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52A30-C889-974A-B7AD-A757B3C95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A663D-2A1D-FD43-92EE-E22FD6156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279617-8EAB-0E42-BBA1-00F4116AE7B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65491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9321F-DF7B-6746-8E65-6B7208D4F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DC89B-E2EB-8D40-8043-19E1C8D38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2C572-2072-8E44-B512-C7460D86A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2D5E3B-E45C-E549-B756-45DE3E0EC772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9800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129A9-4B6E-B842-8A4C-4715DDBB9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089C4-7CF7-2F49-A138-1C43F77EA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C91C9-D286-7C42-A093-4B7F433F3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AA2B17-6BEA-284D-BA2E-40A01DFECC36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680987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19D11-CD26-C141-8892-FAC942021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74508-F807-B448-A579-265F4B54F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4A09-1699-E549-9865-EB1B8A9E1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8F5DB9-8309-F24F-82C8-F92CC45B14CD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895731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3FDF3-464F-AC4B-8AA8-650E15AE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CF88C-D6DD-7147-9184-600A80697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3EB7C-4FC5-5340-9DEC-24FFADE94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AA2B2F-2036-144E-AFBE-034A13112FFD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22844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088A2C8-6E6F-654F-B9D8-0DBA26809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B61A898-146C-6E4A-8782-F672A3357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1F2D170-A67B-124D-A15E-D2A24DE58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F7AFB1-B8EB-DF46-A2B6-4214839E6719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852415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2C45421-B476-9B43-9FCE-55097D46C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269F1D-5BBA-6A46-8A08-DD8843CAB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C2175DF-0DB8-E94D-97AA-B50DF04B5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71C6D7-5228-FE41-AA63-873DC12E9DA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705560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C4A83C-44F8-8942-8F0E-AD512FCFC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B2D3DEE-7F72-FC42-8791-09F501289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B1D3CFD-73DA-3F40-A559-C92A0CE5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5A06F1-C207-F04E-8ED1-C20AEFC889E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366147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ABFA6E9-E5BD-D047-8502-445E79035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250991E-7C3E-AF40-9F8A-AD70961A8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52919F-F603-5548-97FD-114D2284D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3AD79B-B99E-4D41-8C7A-AD905724B324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741232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171E2BF-63BF-194E-963B-7B6CC6431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34E6F54-6DFE-2F48-90F8-398E6D3AA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C12A0CD-DDAC-1446-B7F3-2BA91CA78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2DB243-A2AC-E64D-92D1-1419D4E7EF3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265402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/>
              <a:t>Вставка рисунка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CF8FBAD-E331-6540-8FB7-0F023EF60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0E13144-168A-BA48-806D-18CF51DE7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ED0522A-B25E-1948-A44D-925613EF3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DD8059-0C4B-F446-9EFF-D0BCEE69ABCA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676031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DE4A3A4-61D4-2C48-BB18-6C64F3432D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  <a:endParaRPr lang="en-US" altLang="ru-RU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B3DD90D-F567-6347-8897-3A39B7C624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  <a:endParaRPr lang="en-US" alt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25138-1C65-ED48-A3D7-92E099ABD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198B4-9574-9F45-951C-EA67796FF9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F9B2B-4807-1543-9454-1DD0ECE5F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5A59AB1D-6CFA-014F-90D2-1F5D021A9F25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7" r:id="rId1"/>
    <p:sldLayoutId id="2147484018" r:id="rId2"/>
    <p:sldLayoutId id="2147484019" r:id="rId3"/>
    <p:sldLayoutId id="2147484020" r:id="rId4"/>
    <p:sldLayoutId id="2147484021" r:id="rId5"/>
    <p:sldLayoutId id="2147484022" r:id="rId6"/>
    <p:sldLayoutId id="2147484023" r:id="rId7"/>
    <p:sldLayoutId id="2147484024" r:id="rId8"/>
    <p:sldLayoutId id="2147484025" r:id="rId9"/>
    <p:sldLayoutId id="2147484026" r:id="rId10"/>
    <p:sldLayoutId id="2147484027" r:id="rId1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9CDC518D-1A11-AC4C-9505-AB7DD462DE6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23850" y="912813"/>
            <a:ext cx="7772400" cy="2387600"/>
          </a:xfrm>
        </p:spPr>
        <p:txBody>
          <a:bodyPr/>
          <a:lstStyle/>
          <a:p>
            <a:pPr eaLnBrk="1" hangingPunct="1"/>
            <a:r>
              <a:rPr lang="ru-RU" altLang="en-US" sz="3600" b="1" dirty="0">
                <a:latin typeface="Montserrat" pitchFamily="2" charset="0"/>
              </a:rPr>
              <a:t>Урок 1</a:t>
            </a:r>
            <a:r>
              <a:rPr lang="en-US" altLang="en-US" sz="3600" b="1" dirty="0">
                <a:latin typeface="Montserrat" pitchFamily="2" charset="0"/>
              </a:rPr>
              <a:t>2</a:t>
            </a:r>
            <a:endParaRPr lang="ru-RU" altLang="en-US" sz="3300" b="1" dirty="0">
              <a:latin typeface="Montserrat" pitchFamily="2" charset="0"/>
            </a:endParaRPr>
          </a:p>
        </p:txBody>
      </p:sp>
      <p:sp>
        <p:nvSpPr>
          <p:cNvPr id="15362" name="TextBox 4">
            <a:extLst>
              <a:ext uri="{FF2B5EF4-FFF2-40B4-BE49-F238E27FC236}">
                <a16:creationId xmlns:a16="http://schemas.microsoft.com/office/drawing/2014/main" id="{9AC10B8E-02FF-C346-AEA6-AD43C34E7C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8069" y="659241"/>
            <a:ext cx="6518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Montserrat Medium" pitchFamily="2" charset="0"/>
              </a:rPr>
              <a:t>C++</a:t>
            </a:r>
            <a:endParaRPr lang="ru-RU" altLang="en-US" sz="1800" dirty="0">
              <a:latin typeface="Montserrat Medium" pitchFamily="2" charset="0"/>
            </a:endParaRP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7C297D41-C69E-7A4E-8A8A-FBF129B9B13D}"/>
              </a:ext>
            </a:extLst>
          </p:cNvPr>
          <p:cNvSpPr/>
          <p:nvPr/>
        </p:nvSpPr>
        <p:spPr>
          <a:xfrm>
            <a:off x="1717675" y="1989138"/>
            <a:ext cx="5487988" cy="18573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63437" h="1317274">
                <a:moveTo>
                  <a:pt x="154708" y="772133"/>
                </a:moveTo>
                <a:cubicBezTo>
                  <a:pt x="547253" y="959169"/>
                  <a:pt x="1962725" y="1584933"/>
                  <a:pt x="2787071" y="1187769"/>
                </a:cubicBezTo>
                <a:cubicBezTo>
                  <a:pt x="3611417" y="790605"/>
                  <a:pt x="4335213" y="1107512"/>
                  <a:pt x="4518889" y="966097"/>
                </a:cubicBezTo>
                <a:cubicBezTo>
                  <a:pt x="4702565" y="824682"/>
                  <a:pt x="4283983" y="496295"/>
                  <a:pt x="3889129" y="339277"/>
                </a:cubicBezTo>
                <a:cubicBezTo>
                  <a:pt x="3355729" y="306950"/>
                  <a:pt x="2725985" y="69609"/>
                  <a:pt x="2149763" y="23988"/>
                </a:cubicBezTo>
                <a:cubicBezTo>
                  <a:pt x="1573541" y="-21633"/>
                  <a:pt x="1355434" y="899"/>
                  <a:pt x="431798" y="65553"/>
                </a:cubicBezTo>
                <a:cubicBezTo>
                  <a:pt x="214744" y="504280"/>
                  <a:pt x="-237837" y="585097"/>
                  <a:pt x="154708" y="772133"/>
                </a:cubicBezTo>
                <a:close/>
              </a:path>
            </a:pathLst>
          </a:cu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27" name="Полилиния 26">
            <a:extLst>
              <a:ext uri="{FF2B5EF4-FFF2-40B4-BE49-F238E27FC236}">
                <a16:creationId xmlns:a16="http://schemas.microsoft.com/office/drawing/2014/main" id="{456173A9-9774-2248-A359-57CA8BB71BE5}"/>
              </a:ext>
            </a:extLst>
          </p:cNvPr>
          <p:cNvSpPr/>
          <p:nvPr/>
        </p:nvSpPr>
        <p:spPr>
          <a:xfrm>
            <a:off x="1870075" y="2141538"/>
            <a:ext cx="5487988" cy="18573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63437" h="1317274">
                <a:moveTo>
                  <a:pt x="154708" y="772133"/>
                </a:moveTo>
                <a:cubicBezTo>
                  <a:pt x="547253" y="959169"/>
                  <a:pt x="1962725" y="1584933"/>
                  <a:pt x="2787071" y="1187769"/>
                </a:cubicBezTo>
                <a:cubicBezTo>
                  <a:pt x="3611417" y="790605"/>
                  <a:pt x="4335213" y="1107512"/>
                  <a:pt x="4518889" y="966097"/>
                </a:cubicBezTo>
                <a:cubicBezTo>
                  <a:pt x="4702565" y="824682"/>
                  <a:pt x="4283983" y="496295"/>
                  <a:pt x="3889129" y="339277"/>
                </a:cubicBezTo>
                <a:cubicBezTo>
                  <a:pt x="3355729" y="306950"/>
                  <a:pt x="2725985" y="69609"/>
                  <a:pt x="2149763" y="23988"/>
                </a:cubicBezTo>
                <a:cubicBezTo>
                  <a:pt x="1573541" y="-21633"/>
                  <a:pt x="1355434" y="899"/>
                  <a:pt x="431798" y="65553"/>
                </a:cubicBezTo>
                <a:cubicBezTo>
                  <a:pt x="214744" y="504280"/>
                  <a:pt x="-237837" y="585097"/>
                  <a:pt x="154708" y="772133"/>
                </a:cubicBezTo>
                <a:close/>
              </a:path>
            </a:pathLst>
          </a:cu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9" name="Полилиния 8">
            <a:extLst>
              <a:ext uri="{FF2B5EF4-FFF2-40B4-BE49-F238E27FC236}">
                <a16:creationId xmlns:a16="http://schemas.microsoft.com/office/drawing/2014/main" id="{18E08F1F-0A76-AE40-950E-ED8B1A38AC2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CA1E51F2-30FA-A64F-95F2-6B5CA42CB8BA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50D58D1C-B1D5-9444-A2DA-DB38141050F6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547B7FF-514C-3046-854B-633127E1A514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BAFC6F2D-63E0-6C41-A892-106FB16E7C2B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4B334802-6FA5-B94F-BCF4-D9F66C9A3E79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Функции</a:t>
            </a: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4FD8FFD-3CC9-0C42-9575-B91011866C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2A2F079E-6516-704F-9E9D-31BF1891F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2/3 задача:</a:t>
            </a: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0F301FA2-2959-B342-A182-EC88DC5B37AA}"/>
              </a:ext>
            </a:extLst>
          </p:cNvPr>
          <p:cNvSpPr/>
          <p:nvPr/>
        </p:nvSpPr>
        <p:spPr>
          <a:xfrm rot="10999120">
            <a:off x="864846" y="1355234"/>
            <a:ext cx="245511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445EC32-F24E-504E-9185-29684AE86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764" y="2262945"/>
            <a:ext cx="3624378" cy="350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484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4</a:t>
            </a:r>
            <a:r>
              <a:rPr lang="ru-RU" altLang="ru-RU" sz="2400" b="1" dirty="0">
                <a:latin typeface="Montserrat SemiBold" pitchFamily="2" charset="0"/>
              </a:rPr>
              <a:t>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7588" y="1260522"/>
            <a:ext cx="2743556" cy="99532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BCE30-84A5-474E-9B86-2488E9A6DC76}"/>
              </a:ext>
            </a:extLst>
          </p:cNvPr>
          <p:cNvSpPr txBox="1"/>
          <p:nvPr/>
        </p:nvSpPr>
        <p:spPr>
          <a:xfrm>
            <a:off x="1085986" y="3428147"/>
            <a:ext cx="709156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	</a:t>
            </a:r>
            <a:r>
              <a:rPr lang="ru-RU" b="1" dirty="0">
                <a:latin typeface="Montserrat" pitchFamily="2" charset="0"/>
              </a:rPr>
              <a:t>Задача:</a:t>
            </a:r>
            <a:r>
              <a:rPr lang="en-US" b="1" dirty="0">
                <a:latin typeface="Montserrat" pitchFamily="2" charset="0"/>
              </a:rPr>
              <a:t> </a:t>
            </a:r>
            <a:r>
              <a:rPr lang="ru-RU" dirty="0">
                <a:latin typeface="Montserrat" pitchFamily="2" charset="0"/>
              </a:rPr>
              <a:t>Добавьте функцию сравнения двух фигур. Функция </a:t>
            </a:r>
            <a:r>
              <a:rPr lang="en" dirty="0" err="1">
                <a:latin typeface="Montserrat" pitchFamily="2" charset="0"/>
              </a:rPr>
              <a:t>comparisson</a:t>
            </a:r>
            <a:r>
              <a:rPr lang="en" dirty="0">
                <a:latin typeface="Montserrat" pitchFamily="2" charset="0"/>
              </a:rPr>
              <a:t> </a:t>
            </a:r>
            <a:r>
              <a:rPr lang="ru-RU" dirty="0">
                <a:latin typeface="Montserrat" pitchFamily="2" charset="0"/>
              </a:rPr>
              <a:t>принимает на вход два аргумента (фигура1, фигура2). Требуется посчитать во сколько одна фигура больше другой в соотношении площадь/периметр.</a:t>
            </a:r>
          </a:p>
          <a:p>
            <a:endParaRPr lang="ru-RU" dirty="0">
              <a:solidFill>
                <a:srgbClr val="000000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537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4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Montserrat" pitchFamily="2" charset="0"/>
              </a:rPr>
              <a:t>main()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A996F7-29B1-B640-8833-3D6EC5FC4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194" y="2878466"/>
            <a:ext cx="4393654" cy="264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874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4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>
                <a:latin typeface="Montserrat" pitchFamily="2" charset="0"/>
              </a:rPr>
              <a:t>figure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624EA3-EB4B-B34D-B603-92F3E90C52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724" y="1992706"/>
            <a:ext cx="2533265" cy="374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411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4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Функции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D3B5ECF-1F2F-A941-901E-0AA588DA7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2355610"/>
            <a:ext cx="3391845" cy="340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96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5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BCE30-84A5-474E-9B86-2488E9A6DC76}"/>
              </a:ext>
            </a:extLst>
          </p:cNvPr>
          <p:cNvSpPr txBox="1"/>
          <p:nvPr/>
        </p:nvSpPr>
        <p:spPr>
          <a:xfrm>
            <a:off x="1085986" y="3680965"/>
            <a:ext cx="709156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	</a:t>
            </a:r>
            <a:r>
              <a:rPr lang="ru-RU" b="1" dirty="0">
                <a:latin typeface="Montserrat" pitchFamily="2" charset="0"/>
              </a:rPr>
              <a:t>Задача:</a:t>
            </a:r>
            <a:r>
              <a:rPr lang="en-US" b="1" dirty="0">
                <a:latin typeface="Montserrat" pitchFamily="2" charset="0"/>
              </a:rPr>
              <a:t> </a:t>
            </a:r>
            <a:r>
              <a:rPr lang="ru-RU" dirty="0">
                <a:latin typeface="Montserrat" pitchFamily="2" charset="0"/>
              </a:rPr>
              <a:t>Добавьте функцию </a:t>
            </a:r>
            <a:r>
              <a:rPr lang="en" dirty="0">
                <a:latin typeface="Montserrat" pitchFamily="2" charset="0"/>
              </a:rPr>
              <a:t>set, </a:t>
            </a:r>
            <a:r>
              <a:rPr lang="ru-RU" dirty="0">
                <a:latin typeface="Montserrat" pitchFamily="2" charset="0"/>
              </a:rPr>
              <a:t>которая заносит в поля объекта </a:t>
            </a:r>
            <a:r>
              <a:rPr lang="en" dirty="0">
                <a:latin typeface="Montserrat" pitchFamily="2" charset="0"/>
              </a:rPr>
              <a:t>result </a:t>
            </a:r>
            <a:r>
              <a:rPr lang="ru-RU" dirty="0">
                <a:latin typeface="Montserrat" pitchFamily="2" charset="0"/>
              </a:rPr>
              <a:t>значения медианы стороны </a:t>
            </a:r>
            <a:r>
              <a:rPr lang="en" dirty="0">
                <a:latin typeface="Montserrat" pitchFamily="2" charset="0"/>
              </a:rPr>
              <a:t>a (</a:t>
            </a:r>
            <a:r>
              <a:rPr lang="ru-RU" dirty="0">
                <a:latin typeface="Montserrat" pitchFamily="2" charset="0"/>
              </a:rPr>
              <a:t>объектов </a:t>
            </a:r>
            <a:r>
              <a:rPr lang="en" dirty="0">
                <a:latin typeface="Montserrat" pitchFamily="2" charset="0"/>
              </a:rPr>
              <a:t>kv1, kv2, kv3) </a:t>
            </a:r>
            <a:r>
              <a:rPr lang="ru-RU" dirty="0">
                <a:latin typeface="Montserrat" pitchFamily="2" charset="0"/>
              </a:rPr>
              <a:t>и медиану сторон </a:t>
            </a:r>
            <a:r>
              <a:rPr lang="en" dirty="0">
                <a:latin typeface="Montserrat" pitchFamily="2" charset="0"/>
              </a:rPr>
              <a:t>b </a:t>
            </a:r>
            <a:r>
              <a:rPr lang="ru-RU" dirty="0">
                <a:latin typeface="Montserrat" pitchFamily="2" charset="0"/>
              </a:rPr>
              <a:t>от объектов </a:t>
            </a:r>
            <a:r>
              <a:rPr lang="en" dirty="0">
                <a:latin typeface="Montserrat" pitchFamily="2" charset="0"/>
              </a:rPr>
              <a:t>kv1, kv2, kv3.</a:t>
            </a:r>
          </a:p>
          <a:p>
            <a:endParaRPr lang="ru-RU" dirty="0">
              <a:solidFill>
                <a:srgbClr val="000000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6618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5</a:t>
            </a:r>
            <a:r>
              <a:rPr lang="ru-RU" altLang="ru-RU" sz="2400" b="1" dirty="0">
                <a:latin typeface="Montserrat SemiBold" pitchFamily="2" charset="0"/>
              </a:rPr>
              <a:t>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5C75F5-7EDB-4F47-8FEF-C19EF555627C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Montserrat" pitchFamily="2" charset="0"/>
              </a:rPr>
              <a:t>main() </a:t>
            </a:r>
            <a:r>
              <a:rPr lang="ru-RU" sz="1400" dirty="0">
                <a:latin typeface="Montserrat" pitchFamily="2" charset="0"/>
              </a:rPr>
              <a:t>функция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B48AD66-1A3F-D346-9021-903D2A048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694" y="2875879"/>
            <a:ext cx="62103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735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5</a:t>
            </a:r>
            <a:r>
              <a:rPr lang="ru-RU" altLang="ru-RU" sz="2400" b="1" dirty="0">
                <a:latin typeface="Montserrat SemiBold" pitchFamily="2" charset="0"/>
              </a:rPr>
              <a:t>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C63269-9888-5B49-94EB-423F675AE959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>
                <a:latin typeface="Montserrat" pitchFamily="2" charset="0"/>
              </a:rPr>
              <a:t>figure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75B801A-52DA-4A40-9654-4ACEBB37F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361" y="1135131"/>
            <a:ext cx="2245683" cy="460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8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5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Функции</a:t>
            </a:r>
            <a:r>
              <a:rPr lang="en-US" sz="1400" dirty="0">
                <a:latin typeface="Montserrat" pitchFamily="2" charset="0"/>
              </a:rPr>
              <a:t> 1 </a:t>
            </a:r>
            <a:r>
              <a:rPr lang="ru-RU" sz="1400" dirty="0">
                <a:latin typeface="Montserrat" pitchFamily="2" charset="0"/>
              </a:rPr>
              <a:t>часть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7164CE5-17C8-D84A-B2CD-B54332086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226" y="2396982"/>
            <a:ext cx="3236876" cy="33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791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Заголовок 1">
            <a:extLst>
              <a:ext uri="{FF2B5EF4-FFF2-40B4-BE49-F238E27FC236}">
                <a16:creationId xmlns:a16="http://schemas.microsoft.com/office/drawing/2014/main" id="{DF4D8B9E-E2C6-F943-8485-D288846080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2975" y="3265488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Повтороение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F7C650EF-7101-C94A-8D6D-C6E2CF25B6CD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6E181A32-D2EC-E64A-9D3C-03421A4BDEE2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F2D63CE-787D-9844-9CDB-BFC84F203EC2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0D2953D1-93FA-F04F-8B39-F15DEAD739D7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8B39C4A7-82D9-194E-B6C3-BB8FF626AB7E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A2D6C0C-B24B-4E4E-9F5E-F47C1D4F4A89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B5840F1-3220-AA49-8A7E-5ED1D32A5DF7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25B61701-16BC-D04A-985C-357D9741DE22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>
            <a:extLst>
              <a:ext uri="{FF2B5EF4-FFF2-40B4-BE49-F238E27FC236}">
                <a16:creationId xmlns:a16="http://schemas.microsoft.com/office/drawing/2014/main" id="{3E495434-E403-D543-9EA7-6A6D4AFE92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2975" y="3265488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Разбор ДЗ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76CDFF1F-0C2B-A849-9380-252DDC57E654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473F0597-A1C5-B842-A275-C10920F64D40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C170FA9D-82C4-D348-9EC5-D4841E95ED94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BE203D30-5F18-694B-BA6E-1B1EC6D47F8D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6059054B-E1FF-F945-AE1F-13DD44E3EDF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B5431073-BBDE-D845-A44C-BAA56E14011E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8EFF164D-2FAC-684F-B4F7-8D4DD99EB2ED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5E274703-1827-F148-9C97-C5D40D62E9B1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8662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Заголовок 1">
            <a:extLst>
              <a:ext uri="{FF2B5EF4-FFF2-40B4-BE49-F238E27FC236}">
                <a16:creationId xmlns:a16="http://schemas.microsoft.com/office/drawing/2014/main" id="{DF4D8B9E-E2C6-F943-8485-D288846080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61285" y="3228182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 dirty="0">
                <a:latin typeface="Montserrat" pitchFamily="2" charset="0"/>
              </a:rPr>
              <a:t>Неявный указатель</a:t>
            </a:r>
            <a:br>
              <a:rPr lang="en-US" altLang="en-US" sz="3500" b="1" dirty="0">
                <a:latin typeface="Montserrat" pitchFamily="2" charset="0"/>
              </a:rPr>
            </a:br>
            <a:r>
              <a:rPr lang="en-US" altLang="en-US" sz="3500" b="1" dirty="0">
                <a:latin typeface="Montserrat" pitchFamily="2" charset="0"/>
              </a:rPr>
              <a:t>this</a:t>
            </a:r>
            <a:endParaRPr lang="ru-RU" altLang="en-US" sz="35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F7C650EF-7101-C94A-8D6D-C6E2CF25B6CD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6E181A32-D2EC-E64A-9D3C-03421A4BDEE2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F2D63CE-787D-9844-9CDB-BFC84F203EC2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0D2953D1-93FA-F04F-8B39-F15DEAD739D7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8B39C4A7-82D9-194E-B6C3-BB8FF626AB7E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A2D6C0C-B24B-4E4E-9F5E-F47C1D4F4A89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B5840F1-3220-AA49-8A7E-5ED1D32A5DF7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25B61701-16BC-D04A-985C-357D9741DE22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8432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2699281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this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343157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84287"/>
            <a:ext cx="7313612" cy="3416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	</a:t>
            </a:r>
            <a:r>
              <a:rPr lang="en" sz="1800" b="1" dirty="0">
                <a:latin typeface="Montserrat" pitchFamily="2" charset="0"/>
              </a:rPr>
              <a:t>this</a:t>
            </a:r>
            <a:r>
              <a:rPr lang="en" sz="1800" dirty="0">
                <a:latin typeface="Montserrat" pitchFamily="2" charset="0"/>
              </a:rPr>
              <a:t> — </a:t>
            </a:r>
            <a:r>
              <a:rPr lang="ru-RU" sz="1800" dirty="0">
                <a:latin typeface="Montserrat" pitchFamily="2" charset="0"/>
              </a:rPr>
              <a:t>это</a:t>
            </a:r>
            <a:r>
              <a:rPr lang="en-US" sz="1800" dirty="0">
                <a:latin typeface="Montserrat" pitchFamily="2" charset="0"/>
              </a:rPr>
              <a:t> </a:t>
            </a:r>
            <a:r>
              <a:rPr lang="ru-RU" sz="1800" dirty="0">
                <a:latin typeface="Montserrat" pitchFamily="2" charset="0"/>
              </a:rPr>
              <a:t>неявный указатель на адрес объекта класса, который является скрытым первым параметром любого метода.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endParaRPr lang="ru-RU" sz="1800" dirty="0">
              <a:latin typeface="Montserrat" pitchFamily="2" charset="0"/>
            </a:endParaRPr>
          </a:p>
          <a:p>
            <a:pPr marL="285750" indent="-285750">
              <a:lnSpc>
                <a:spcPct val="100000"/>
              </a:lnSpc>
              <a:spcBef>
                <a:spcPct val="0"/>
              </a:spcBef>
              <a:buFont typeface="Wingdings" pitchFamily="2" charset="2"/>
              <a:buChar char="§"/>
            </a:pPr>
            <a:r>
              <a:rPr lang="ru-RU" sz="1800" dirty="0">
                <a:latin typeface="Montserrat" pitchFamily="2" charset="0"/>
              </a:rPr>
              <a:t>Тип указателя = имя класса. </a:t>
            </a:r>
            <a:endParaRPr lang="en-US" sz="1800" dirty="0">
              <a:latin typeface="Montserrat" pitchFamily="2" charset="0"/>
            </a:endParaRPr>
          </a:p>
          <a:p>
            <a:pPr marL="285750" indent="-285750">
              <a:lnSpc>
                <a:spcPct val="100000"/>
              </a:lnSpc>
              <a:spcBef>
                <a:spcPct val="0"/>
              </a:spcBef>
              <a:buFont typeface="Wingdings" pitchFamily="2" charset="2"/>
              <a:buChar char="§"/>
            </a:pPr>
            <a:endParaRPr lang="ru-RU" sz="1800" dirty="0">
              <a:latin typeface="Montserrat" pitchFamily="2" charset="0"/>
            </a:endParaRPr>
          </a:p>
          <a:p>
            <a:pPr marL="285750" indent="-285750">
              <a:lnSpc>
                <a:spcPct val="100000"/>
              </a:lnSpc>
              <a:spcBef>
                <a:spcPct val="0"/>
              </a:spcBef>
              <a:buFont typeface="Wingdings" pitchFamily="2" charset="2"/>
              <a:buChar char="§"/>
            </a:pPr>
            <a:r>
              <a:rPr lang="en" sz="1800" dirty="0">
                <a:latin typeface="Montserrat" pitchFamily="2" charset="0"/>
              </a:rPr>
              <a:t>this </a:t>
            </a:r>
            <a:r>
              <a:rPr lang="ru-RU" sz="1800" dirty="0">
                <a:latin typeface="Montserrat" pitchFamily="2" charset="0"/>
              </a:rPr>
              <a:t>- зарезервированное словом С++;</a:t>
            </a:r>
          </a:p>
          <a:p>
            <a:pPr marL="285750" indent="-285750">
              <a:lnSpc>
                <a:spcPct val="100000"/>
              </a:lnSpc>
              <a:spcBef>
                <a:spcPct val="0"/>
              </a:spcBef>
              <a:buFont typeface="Wingdings" pitchFamily="2" charset="2"/>
              <a:buChar char="§"/>
            </a:pPr>
            <a:endParaRPr lang="ru-RU" sz="1800" dirty="0">
              <a:latin typeface="Montserrat" pitchFamily="2" charset="0"/>
            </a:endParaRPr>
          </a:p>
          <a:p>
            <a:pPr marL="285750" indent="-285750">
              <a:lnSpc>
                <a:spcPct val="100000"/>
              </a:lnSpc>
              <a:spcBef>
                <a:spcPct val="0"/>
              </a:spcBef>
              <a:buFont typeface="Wingdings" pitchFamily="2" charset="2"/>
              <a:buChar char="§"/>
            </a:pPr>
            <a:r>
              <a:rPr lang="ru-RU" sz="1800" dirty="0">
                <a:latin typeface="Montserrat" pitchFamily="2" charset="0"/>
              </a:rPr>
              <a:t>Явно объявить,  инициализировать  либо изменить указатель </a:t>
            </a:r>
            <a:r>
              <a:rPr lang="en" sz="1800" dirty="0">
                <a:latin typeface="Montserrat" pitchFamily="2" charset="0"/>
              </a:rPr>
              <a:t>this</a:t>
            </a:r>
            <a:r>
              <a:rPr lang="ru-RU" sz="1800" dirty="0">
                <a:latin typeface="Montserrat" pitchFamily="2" charset="0"/>
              </a:rPr>
              <a:t> нельзя;</a:t>
            </a:r>
            <a:endParaRPr lang="en-US" sz="1800" dirty="0">
              <a:latin typeface="Montserrat" pitchFamily="2" charset="0"/>
            </a:endParaRPr>
          </a:p>
          <a:p>
            <a:pPr marL="285750" indent="-285750">
              <a:lnSpc>
                <a:spcPct val="100000"/>
              </a:lnSpc>
              <a:spcBef>
                <a:spcPct val="0"/>
              </a:spcBef>
              <a:buFont typeface="Wingdings" pitchFamily="2" charset="2"/>
              <a:buChar char="§"/>
            </a:pPr>
            <a:endParaRPr lang="en-US" sz="1800" dirty="0">
              <a:latin typeface="Montserrat" pitchFamily="2" charset="0"/>
            </a:endParaRPr>
          </a:p>
          <a:p>
            <a:pPr marL="285750" indent="-285750">
              <a:lnSpc>
                <a:spcPct val="100000"/>
              </a:lnSpc>
              <a:spcBef>
                <a:spcPct val="0"/>
              </a:spcBef>
              <a:buFont typeface="Wingdings" pitchFamily="2" charset="2"/>
              <a:buChar char="§"/>
            </a:pPr>
            <a:r>
              <a:rPr lang="ru-RU" sz="1800" dirty="0">
                <a:latin typeface="Montserrat" pitchFamily="2" charset="0"/>
              </a:rPr>
              <a:t>Обращение к полю/методу объекта происходит через </a:t>
            </a:r>
            <a:r>
              <a:rPr lang="en-US" sz="1800" dirty="0">
                <a:latin typeface="Montserrat" pitchFamily="2" charset="0"/>
              </a:rPr>
              <a:t>-&gt;</a:t>
            </a:r>
            <a:endParaRPr lang="ru-RU" sz="18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5959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Для чего нужен </a:t>
            </a:r>
            <a:r>
              <a:rPr lang="en-US" altLang="en-US" sz="3000" b="1" dirty="0">
                <a:latin typeface="Montserrat" pitchFamily="2" charset="0"/>
              </a:rPr>
              <a:t>this</a:t>
            </a:r>
            <a:r>
              <a:rPr lang="ru-RU" altLang="en-US" sz="3000" b="1" dirty="0">
                <a:latin typeface="Montserrat" pitchFamily="2" charset="0"/>
              </a:rPr>
              <a:t>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20440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032DB8E5-886D-8046-91D6-BE8DA804A8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2699281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this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DC5C7478-7E63-4C41-A2B7-ADD4343018AF}"/>
              </a:ext>
            </a:extLst>
          </p:cNvPr>
          <p:cNvSpPr/>
          <p:nvPr/>
        </p:nvSpPr>
        <p:spPr>
          <a:xfrm>
            <a:off x="-155724" y="-528962"/>
            <a:ext cx="343157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A42C68B-D543-6247-BE85-96D01C182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996" y="1368915"/>
            <a:ext cx="4546600" cy="4470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ED4A33-DD81-C84E-947D-63795945CC37}"/>
              </a:ext>
            </a:extLst>
          </p:cNvPr>
          <p:cNvSpPr txBox="1"/>
          <p:nvPr/>
        </p:nvSpPr>
        <p:spPr>
          <a:xfrm>
            <a:off x="2225368" y="6041379"/>
            <a:ext cx="5085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При написании конструктора с одинаковыми аргументами</a:t>
            </a:r>
          </a:p>
        </p:txBody>
      </p:sp>
    </p:spTree>
    <p:extLst>
      <p:ext uri="{BB962C8B-B14F-4D97-AF65-F5344CB8AC3E}">
        <p14:creationId xmlns:p14="http://schemas.microsoft.com/office/powerpoint/2010/main" val="8115617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032DB8E5-886D-8046-91D6-BE8DA804A8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2699281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this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DC5C7478-7E63-4C41-A2B7-ADD4343018AF}"/>
              </a:ext>
            </a:extLst>
          </p:cNvPr>
          <p:cNvSpPr/>
          <p:nvPr/>
        </p:nvSpPr>
        <p:spPr>
          <a:xfrm>
            <a:off x="-155724" y="-528962"/>
            <a:ext cx="343157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ED4A33-DD81-C84E-947D-63795945CC37}"/>
              </a:ext>
            </a:extLst>
          </p:cNvPr>
          <p:cNvSpPr txBox="1"/>
          <p:nvPr/>
        </p:nvSpPr>
        <p:spPr>
          <a:xfrm>
            <a:off x="2225368" y="6041379"/>
            <a:ext cx="5085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Для реализации функции, которая в роли аргумента получает объект класса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7C8818-BD3F-0C49-AB96-67CC23055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252048"/>
            <a:ext cx="4515966" cy="469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474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032DB8E5-886D-8046-91D6-BE8DA804A8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2699281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this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DC5C7478-7E63-4C41-A2B7-ADD4343018AF}"/>
              </a:ext>
            </a:extLst>
          </p:cNvPr>
          <p:cNvSpPr/>
          <p:nvPr/>
        </p:nvSpPr>
        <p:spPr>
          <a:xfrm>
            <a:off x="-155724" y="-528962"/>
            <a:ext cx="343157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ED4A33-DD81-C84E-947D-63795945CC37}"/>
              </a:ext>
            </a:extLst>
          </p:cNvPr>
          <p:cNvSpPr txBox="1"/>
          <p:nvPr/>
        </p:nvSpPr>
        <p:spPr>
          <a:xfrm>
            <a:off x="2225368" y="6041379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Для реализации</a:t>
            </a:r>
            <a:r>
              <a:rPr lang="en-US" sz="1400" dirty="0">
                <a:latin typeface="Montserrat" pitchFamily="2" charset="0"/>
              </a:rPr>
              <a:t> </a:t>
            </a:r>
            <a:r>
              <a:rPr lang="ru-RU" sz="1400" dirty="0">
                <a:latin typeface="Montserrat" pitchFamily="2" charset="0"/>
              </a:rPr>
              <a:t>цепочек вызова методов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FEA8EF-010D-8F47-ACD1-315FF33B9F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095" y="1303566"/>
            <a:ext cx="4542402" cy="468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417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8406" y="4000406"/>
            <a:ext cx="7710987" cy="1726332"/>
          </a:xfrm>
        </p:spPr>
        <p:txBody>
          <a:bodyPr/>
          <a:lstStyle/>
          <a:p>
            <a:pPr marL="0" indent="0">
              <a:buNone/>
            </a:pPr>
            <a:r>
              <a:rPr lang="ru-RU" altLang="en-US" sz="1600" b="1" dirty="0">
                <a:latin typeface="Montserrat" pitchFamily="2" charset="0"/>
              </a:rPr>
              <a:t>	</a:t>
            </a:r>
            <a:r>
              <a:rPr lang="ru-RU" altLang="en-US" sz="1600" dirty="0">
                <a:latin typeface="Montserrat" pitchFamily="2" charset="0"/>
              </a:rPr>
              <a:t>На прием</a:t>
            </a:r>
            <a:r>
              <a:rPr lang="en-US" altLang="en-US" sz="1600" dirty="0">
                <a:latin typeface="Montserrat" pitchFamily="2" charset="0"/>
              </a:rPr>
              <a:t> </a:t>
            </a:r>
            <a:r>
              <a:rPr lang="ru-RU" altLang="en-US" sz="1600" dirty="0">
                <a:latin typeface="Montserrat" pitchFamily="2" charset="0"/>
              </a:rPr>
              <a:t>к ветеринару пришли Барсик, Алекс и Глория</a:t>
            </a:r>
            <a:r>
              <a:rPr lang="ru-RU" sz="1600" dirty="0">
                <a:latin typeface="Montserrat" pitchFamily="2" charset="0"/>
              </a:rPr>
              <a:t>.</a:t>
            </a:r>
            <a:endParaRPr lang="en-US" altLang="en-US" sz="1600" b="1" dirty="0">
              <a:latin typeface="Montserrat" pitchFamily="2" charset="0"/>
            </a:endParaRPr>
          </a:p>
          <a:p>
            <a:pPr marL="0" indent="0">
              <a:buNone/>
            </a:pPr>
            <a:r>
              <a:rPr lang="en-US" altLang="en-US" sz="1600" b="1" dirty="0">
                <a:latin typeface="Montserrat" pitchFamily="2" charset="0"/>
              </a:rPr>
              <a:t>	</a:t>
            </a:r>
            <a:r>
              <a:rPr lang="ru-RU" altLang="en-US" sz="1600" b="1" dirty="0">
                <a:latin typeface="Montserrat" pitchFamily="2" charset="0"/>
              </a:rPr>
              <a:t>Задача:</a:t>
            </a:r>
            <a:r>
              <a:rPr lang="ru-RU" altLang="en-US" sz="1600" dirty="0">
                <a:latin typeface="Montserrat" pitchFamily="2" charset="0"/>
              </a:rPr>
              <a:t>. Посчитайте средний вес и запишите его Глории</a:t>
            </a:r>
            <a:r>
              <a:rPr lang="ru-RU" sz="1600" dirty="0">
                <a:latin typeface="Montserrat" pitchFamily="2" charset="0"/>
              </a:rPr>
              <a:t>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6B916E0-FB68-BB46-AA9C-A3E54D3829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764" y="4902872"/>
            <a:ext cx="4670964" cy="82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202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A85531-64C5-0846-BE54-014308AB48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110" y="5216630"/>
            <a:ext cx="5592272" cy="1101508"/>
          </a:xfrm>
          <a:prstGeom prst="rect">
            <a:avLst/>
          </a:prstGeom>
        </p:spPr>
      </p:pic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9448" y="3625725"/>
            <a:ext cx="7710987" cy="1726332"/>
          </a:xfrm>
        </p:spPr>
        <p:txBody>
          <a:bodyPr/>
          <a:lstStyle/>
          <a:p>
            <a:pPr marL="0" indent="0">
              <a:buNone/>
            </a:pPr>
            <a:r>
              <a:rPr lang="ru-RU" altLang="en-US" sz="1600" b="1" dirty="0">
                <a:latin typeface="Montserrat" pitchFamily="2" charset="0"/>
              </a:rPr>
              <a:t>	</a:t>
            </a:r>
            <a:r>
              <a:rPr lang="ru-RU" altLang="en-US" sz="1600" dirty="0">
                <a:latin typeface="Montserrat" pitchFamily="2" charset="0"/>
              </a:rPr>
              <a:t>На прием</a:t>
            </a:r>
            <a:r>
              <a:rPr lang="en-US" altLang="en-US" sz="1600" dirty="0">
                <a:latin typeface="Montserrat" pitchFamily="2" charset="0"/>
              </a:rPr>
              <a:t> </a:t>
            </a:r>
            <a:r>
              <a:rPr lang="ru-RU" altLang="en-US" sz="1600" dirty="0">
                <a:latin typeface="Montserrat" pitchFamily="2" charset="0"/>
              </a:rPr>
              <a:t>к ветеринару пришли Барсик, Алекс и Глория</a:t>
            </a:r>
            <a:r>
              <a:rPr lang="ru-RU" sz="1600" dirty="0">
                <a:latin typeface="Montserrat" pitchFamily="2" charset="0"/>
              </a:rPr>
              <a:t>.</a:t>
            </a:r>
            <a:r>
              <a:rPr lang="en-US" sz="1600" dirty="0">
                <a:latin typeface="Montserrat" pitchFamily="2" charset="0"/>
              </a:rPr>
              <a:t> </a:t>
            </a:r>
            <a:r>
              <a:rPr lang="ru-RU" sz="1600" dirty="0">
                <a:latin typeface="Montserrat" pitchFamily="2" charset="0"/>
              </a:rPr>
              <a:t>Но не все указали свое имя + у системы есть некоторые критерии, которым нужно следовать.</a:t>
            </a:r>
            <a:endParaRPr lang="en-US" altLang="en-US" sz="1600" b="1" dirty="0">
              <a:latin typeface="Montserrat" pitchFamily="2" charset="0"/>
            </a:endParaRPr>
          </a:p>
          <a:p>
            <a:pPr marL="0" indent="0">
              <a:buNone/>
            </a:pPr>
            <a:r>
              <a:rPr lang="en-US" altLang="en-US" sz="1600" b="1" dirty="0">
                <a:latin typeface="Montserrat" pitchFamily="2" charset="0"/>
              </a:rPr>
              <a:t>	</a:t>
            </a:r>
            <a:r>
              <a:rPr lang="ru-RU" altLang="en-US" sz="1600" b="1" dirty="0">
                <a:latin typeface="Montserrat" pitchFamily="2" charset="0"/>
              </a:rPr>
              <a:t>Задача:</a:t>
            </a:r>
            <a:r>
              <a:rPr lang="ru-RU" altLang="en-US" sz="1600" dirty="0">
                <a:latin typeface="Montserrat" pitchFamily="2" charset="0"/>
              </a:rPr>
              <a:t>. Посчитайте средний вес, сделайте проверку, что он не меньше 20 (иначе прибавьте 5) + если не указано имя, то сообщите об этом </a:t>
            </a:r>
            <a:r>
              <a:rPr lang="ru-RU" sz="1600" dirty="0">
                <a:latin typeface="Montserrat" pitchFamily="2" charset="0"/>
              </a:rPr>
              <a:t>(</a:t>
            </a:r>
            <a:r>
              <a:rPr lang="ru-RU" sz="1600" dirty="0" err="1">
                <a:latin typeface="Montserrat" pitchFamily="2" charset="0"/>
              </a:rPr>
              <a:t>переприсвойте</a:t>
            </a:r>
            <a:r>
              <a:rPr lang="ru-RU" sz="1600" dirty="0">
                <a:latin typeface="Montserrat" pitchFamily="2" charset="0"/>
              </a:rPr>
              <a:t> поле имени).</a:t>
            </a:r>
          </a:p>
        </p:txBody>
      </p:sp>
    </p:spTree>
    <p:extLst>
      <p:ext uri="{BB962C8B-B14F-4D97-AF65-F5344CB8AC3E}">
        <p14:creationId xmlns:p14="http://schemas.microsoft.com/office/powerpoint/2010/main" val="3782979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Заголовок 1">
            <a:extLst>
              <a:ext uri="{FF2B5EF4-FFF2-40B4-BE49-F238E27FC236}">
                <a16:creationId xmlns:a16="http://schemas.microsoft.com/office/drawing/2014/main" id="{DF4D8B9E-E2C6-F943-8485-D288846080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61285" y="3228182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F7C650EF-7101-C94A-8D6D-C6E2CF25B6CD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6E181A32-D2EC-E64A-9D3C-03421A4BDEE2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F2D63CE-787D-9844-9CDB-BFC84F203EC2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0D2953D1-93FA-F04F-8B39-F15DEAD739D7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8B39C4A7-82D9-194E-B6C3-BB8FF626AB7E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A2D6C0C-B24B-4E4E-9F5E-F47C1D4F4A89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B5840F1-3220-AA49-8A7E-5ED1D32A5DF7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25B61701-16BC-D04A-985C-357D9741DE22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04140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Что такое наследование?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3598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BCE30-84A5-474E-9B86-2488E9A6DC76}"/>
              </a:ext>
            </a:extLst>
          </p:cNvPr>
          <p:cNvSpPr txBox="1"/>
          <p:nvPr/>
        </p:nvSpPr>
        <p:spPr>
          <a:xfrm>
            <a:off x="1085986" y="3548643"/>
            <a:ext cx="70915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	</a:t>
            </a:r>
            <a:r>
              <a:rPr lang="ru-RU" b="1" dirty="0">
                <a:latin typeface="Montserrat" pitchFamily="2" charset="0"/>
              </a:rPr>
              <a:t>Задача:</a:t>
            </a:r>
            <a:r>
              <a:rPr lang="en-US" b="1" dirty="0">
                <a:latin typeface="Montserrat" pitchFamily="2" charset="0"/>
              </a:rPr>
              <a:t> </a:t>
            </a:r>
            <a:r>
              <a:rPr lang="ru-RU" dirty="0" err="1">
                <a:latin typeface="Montserrat" pitchFamily="2" charset="0"/>
              </a:rPr>
              <a:t>Создайте</a:t>
            </a:r>
            <a:r>
              <a:rPr lang="ru-RU" dirty="0">
                <a:latin typeface="Montserrat" pitchFamily="2" charset="0"/>
              </a:rPr>
              <a:t> класс фигура, у которой есть два поля (две стороны) </a:t>
            </a:r>
            <a:r>
              <a:rPr lang="en" dirty="0">
                <a:latin typeface="Montserrat" pitchFamily="2" charset="0"/>
              </a:rPr>
              <a:t>a </a:t>
            </a:r>
            <a:r>
              <a:rPr lang="ru-RU" dirty="0">
                <a:latin typeface="Montserrat" pitchFamily="2" charset="0"/>
              </a:rPr>
              <a:t>и </a:t>
            </a:r>
            <a:r>
              <a:rPr lang="en" dirty="0">
                <a:latin typeface="Montserrat" pitchFamily="2" charset="0"/>
              </a:rPr>
              <a:t>b. </a:t>
            </a:r>
            <a:r>
              <a:rPr lang="ru-RU" dirty="0">
                <a:latin typeface="Montserrat" pitchFamily="2" charset="0"/>
              </a:rPr>
              <a:t>Требуется посчитать периметр и площадь.</a:t>
            </a:r>
          </a:p>
          <a:p>
            <a:endParaRPr lang="ru-RU" dirty="0">
              <a:solidFill>
                <a:srgbClr val="000000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4583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Где мы его уже встречали?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60180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9448" y="3625724"/>
            <a:ext cx="7710987" cy="2343889"/>
          </a:xfrm>
        </p:spPr>
        <p:txBody>
          <a:bodyPr/>
          <a:lstStyle/>
          <a:p>
            <a:pPr marL="0" indent="0">
              <a:buNone/>
            </a:pPr>
            <a:r>
              <a:rPr lang="ru-RU" altLang="en-US" sz="1600" b="1" dirty="0">
                <a:latin typeface="Montserrat" pitchFamily="2" charset="0"/>
              </a:rPr>
              <a:t>	</a:t>
            </a:r>
            <a:r>
              <a:rPr lang="en-US" altLang="en-US" sz="1600" dirty="0">
                <a:latin typeface="Montserrat" pitchFamily="2" charset="0"/>
              </a:rPr>
              <a:t> </a:t>
            </a:r>
            <a:r>
              <a:rPr lang="ru-RU" altLang="en-US" sz="1600" dirty="0">
                <a:latin typeface="Montserrat" pitchFamily="2" charset="0"/>
              </a:rPr>
              <a:t>Есть класс </a:t>
            </a:r>
            <a:r>
              <a:rPr lang="en-US" altLang="en-US" sz="1600" dirty="0">
                <a:latin typeface="Montserrat" pitchFamily="2" charset="0"/>
              </a:rPr>
              <a:t>Animal, </a:t>
            </a:r>
            <a:r>
              <a:rPr lang="ru-RU" altLang="en-US" sz="1600" dirty="0">
                <a:latin typeface="Montserrat" pitchFamily="2" charset="0"/>
              </a:rPr>
              <a:t>с полями </a:t>
            </a:r>
            <a:r>
              <a:rPr lang="en-US" altLang="en-US" sz="1600" dirty="0">
                <a:latin typeface="Montserrat" pitchFamily="2" charset="0"/>
              </a:rPr>
              <a:t>name </a:t>
            </a:r>
            <a:r>
              <a:rPr lang="ru-RU" altLang="en-US" sz="1600" dirty="0">
                <a:latin typeface="Montserrat" pitchFamily="2" charset="0"/>
              </a:rPr>
              <a:t>и </a:t>
            </a:r>
            <a:r>
              <a:rPr lang="en-US" altLang="en-US" sz="1600" dirty="0">
                <a:latin typeface="Montserrat" pitchFamily="2" charset="0"/>
              </a:rPr>
              <a:t>age </a:t>
            </a:r>
            <a:r>
              <a:rPr lang="ru-RU" altLang="en-US" sz="1600" dirty="0">
                <a:latin typeface="Montserrat" pitchFamily="2" charset="0"/>
              </a:rPr>
              <a:t>и метод </a:t>
            </a:r>
            <a:r>
              <a:rPr lang="en-US" altLang="en-US" sz="1600" dirty="0">
                <a:latin typeface="Montserrat" pitchFamily="2" charset="0"/>
              </a:rPr>
              <a:t>show()</a:t>
            </a:r>
            <a:r>
              <a:rPr lang="ru-RU" altLang="en-US" sz="1600" dirty="0">
                <a:latin typeface="Montserrat" pitchFamily="2" charset="0"/>
              </a:rPr>
              <a:t>, который выводит информацию полей. </a:t>
            </a:r>
          </a:p>
          <a:p>
            <a:pPr marL="0" indent="0">
              <a:buNone/>
            </a:pPr>
            <a:r>
              <a:rPr lang="ru-RU" sz="1600" dirty="0">
                <a:latin typeface="Montserrat" pitchFamily="2" charset="0"/>
              </a:rPr>
              <a:t>	</a:t>
            </a:r>
            <a:r>
              <a:rPr lang="ru-RU" sz="1600" b="1" dirty="0">
                <a:latin typeface="Montserrat" pitchFamily="2" charset="0"/>
              </a:rPr>
              <a:t>Задача:  </a:t>
            </a:r>
            <a:r>
              <a:rPr lang="ru-RU" sz="1600" dirty="0">
                <a:latin typeface="Montserrat" pitchFamily="2" charset="0"/>
              </a:rPr>
              <a:t>создайте еще 2 класса</a:t>
            </a:r>
            <a:r>
              <a:rPr lang="en-US" sz="1600" dirty="0">
                <a:latin typeface="Montserrat" pitchFamily="2" charset="0"/>
              </a:rPr>
              <a:t>: </a:t>
            </a:r>
            <a:r>
              <a:rPr lang="en-US" sz="1600" dirty="0" err="1">
                <a:latin typeface="Montserrat" pitchFamily="2" charset="0"/>
              </a:rPr>
              <a:t>HomeAn</a:t>
            </a:r>
            <a:r>
              <a:rPr lang="en-US" sz="1600" dirty="0">
                <a:latin typeface="Montserrat" pitchFamily="2" charset="0"/>
              </a:rPr>
              <a:t> </a:t>
            </a:r>
            <a:r>
              <a:rPr lang="ru-RU" sz="1600" dirty="0">
                <a:latin typeface="Montserrat" pitchFamily="2" charset="0"/>
              </a:rPr>
              <a:t>и </a:t>
            </a:r>
            <a:r>
              <a:rPr lang="en-US" sz="1600" dirty="0" err="1">
                <a:latin typeface="Montserrat" pitchFamily="2" charset="0"/>
              </a:rPr>
              <a:t>WildAn</a:t>
            </a:r>
            <a:r>
              <a:rPr lang="en-US" sz="1600" dirty="0">
                <a:latin typeface="Montserrat" pitchFamily="2" charset="0"/>
              </a:rPr>
              <a:t>.</a:t>
            </a:r>
          </a:p>
          <a:p>
            <a:pPr marL="0" indent="0">
              <a:buNone/>
            </a:pPr>
            <a:r>
              <a:rPr lang="en-US" sz="1600" dirty="0">
                <a:latin typeface="Montserrat" pitchFamily="2" charset="0"/>
              </a:rPr>
              <a:t>	</a:t>
            </a:r>
            <a:r>
              <a:rPr lang="ru-RU" sz="1600" dirty="0">
                <a:latin typeface="Montserrat" pitchFamily="2" charset="0"/>
              </a:rPr>
              <a:t>У домашнего животного  </a:t>
            </a:r>
            <a:r>
              <a:rPr lang="ru-RU" sz="1600" dirty="0" err="1">
                <a:latin typeface="Montserrat" pitchFamily="2" charset="0"/>
              </a:rPr>
              <a:t>есь</a:t>
            </a:r>
            <a:r>
              <a:rPr lang="ru-RU" sz="1600" dirty="0">
                <a:latin typeface="Montserrat" pitchFamily="2" charset="0"/>
              </a:rPr>
              <a:t> те же поля, что и у животного + высота прыжка.</a:t>
            </a:r>
          </a:p>
          <a:p>
            <a:pPr marL="0" indent="0">
              <a:buNone/>
            </a:pPr>
            <a:r>
              <a:rPr lang="ru-RU" sz="1600" dirty="0">
                <a:latin typeface="Montserrat" pitchFamily="2" charset="0"/>
              </a:rPr>
              <a:t>	У дикого животного  </a:t>
            </a:r>
            <a:r>
              <a:rPr lang="ru-RU" sz="1600" dirty="0" err="1">
                <a:latin typeface="Montserrat" pitchFamily="2" charset="0"/>
              </a:rPr>
              <a:t>есь</a:t>
            </a:r>
            <a:r>
              <a:rPr lang="ru-RU" sz="1600" dirty="0">
                <a:latin typeface="Montserrat" pitchFamily="2" charset="0"/>
              </a:rPr>
              <a:t> те же поля, что и у животного + </a:t>
            </a:r>
            <a:r>
              <a:rPr lang="ru-RU" sz="1600" dirty="0" err="1">
                <a:latin typeface="Montserrat" pitchFamily="2" charset="0"/>
              </a:rPr>
              <a:t>булевое</a:t>
            </a:r>
            <a:r>
              <a:rPr lang="ru-RU" sz="1600" dirty="0">
                <a:latin typeface="Montserrat" pitchFamily="2" charset="0"/>
              </a:rPr>
              <a:t> поле рева..</a:t>
            </a:r>
          </a:p>
          <a:p>
            <a:pPr marL="0" indent="0">
              <a:buNone/>
            </a:pPr>
            <a:endParaRPr lang="ru-RU" sz="16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606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9448" y="3625724"/>
            <a:ext cx="7710987" cy="2343889"/>
          </a:xfrm>
        </p:spPr>
        <p:txBody>
          <a:bodyPr/>
          <a:lstStyle/>
          <a:p>
            <a:pPr marL="0" indent="0">
              <a:buNone/>
            </a:pPr>
            <a:r>
              <a:rPr lang="ru-RU" altLang="en-US" sz="1600" b="1" dirty="0">
                <a:latin typeface="Montserrat" pitchFamily="2" charset="0"/>
              </a:rPr>
              <a:t>	</a:t>
            </a:r>
            <a:r>
              <a:rPr lang="en-US" altLang="en-US" sz="1600" dirty="0">
                <a:latin typeface="Montserrat" pitchFamily="2" charset="0"/>
              </a:rPr>
              <a:t> </a:t>
            </a:r>
            <a:r>
              <a:rPr lang="ru-RU" altLang="en-US" sz="1600" dirty="0">
                <a:latin typeface="Montserrat" pitchFamily="2" charset="0"/>
              </a:rPr>
              <a:t>Есть класс </a:t>
            </a:r>
            <a:r>
              <a:rPr lang="en-US" altLang="en-US" sz="1600" dirty="0">
                <a:latin typeface="Montserrat" pitchFamily="2" charset="0"/>
              </a:rPr>
              <a:t>Animal, </a:t>
            </a:r>
            <a:r>
              <a:rPr lang="ru-RU" altLang="en-US" sz="1600" dirty="0">
                <a:latin typeface="Montserrat" pitchFamily="2" charset="0"/>
              </a:rPr>
              <a:t>с полями </a:t>
            </a:r>
            <a:r>
              <a:rPr lang="en-US" altLang="en-US" sz="1600" dirty="0">
                <a:latin typeface="Montserrat" pitchFamily="2" charset="0"/>
              </a:rPr>
              <a:t>name </a:t>
            </a:r>
            <a:r>
              <a:rPr lang="ru-RU" altLang="en-US" sz="1600" dirty="0">
                <a:latin typeface="Montserrat" pitchFamily="2" charset="0"/>
              </a:rPr>
              <a:t>и </a:t>
            </a:r>
            <a:r>
              <a:rPr lang="en-US" altLang="en-US" sz="1600" dirty="0">
                <a:latin typeface="Montserrat" pitchFamily="2" charset="0"/>
              </a:rPr>
              <a:t>age </a:t>
            </a:r>
            <a:r>
              <a:rPr lang="ru-RU" altLang="en-US" sz="1600" dirty="0">
                <a:latin typeface="Montserrat" pitchFamily="2" charset="0"/>
              </a:rPr>
              <a:t>и метод </a:t>
            </a:r>
            <a:r>
              <a:rPr lang="en-US" altLang="en-US" sz="1600" dirty="0">
                <a:latin typeface="Montserrat" pitchFamily="2" charset="0"/>
              </a:rPr>
              <a:t>show()</a:t>
            </a:r>
            <a:r>
              <a:rPr lang="ru-RU" altLang="en-US" sz="1600" dirty="0">
                <a:latin typeface="Montserrat" pitchFamily="2" charset="0"/>
              </a:rPr>
              <a:t>, который выводит информацию полей. </a:t>
            </a:r>
          </a:p>
          <a:p>
            <a:pPr marL="0" indent="0">
              <a:buNone/>
            </a:pPr>
            <a:r>
              <a:rPr lang="ru-RU" sz="1600" dirty="0">
                <a:latin typeface="Montserrat" pitchFamily="2" charset="0"/>
              </a:rPr>
              <a:t>	</a:t>
            </a:r>
            <a:r>
              <a:rPr lang="en-US" sz="1600" dirty="0">
                <a:latin typeface="Montserrat" pitchFamily="2" charset="0"/>
              </a:rPr>
              <a:t>main: </a:t>
            </a:r>
            <a:endParaRPr lang="ru-RU" sz="1600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EB14FFF-15A1-9941-9CC6-7B8FADE13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359" y="4332657"/>
            <a:ext cx="3023281" cy="185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205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Дублировали ли мы код?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5430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Удобно ли это было?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9205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2308965"/>
            <a:ext cx="7313612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	</a:t>
            </a:r>
            <a:r>
              <a:rPr lang="ru-RU" sz="1800" b="1" dirty="0">
                <a:latin typeface="Montserrat" pitchFamily="2" charset="0"/>
              </a:rPr>
              <a:t>Наследование</a:t>
            </a:r>
            <a:r>
              <a:rPr lang="en" sz="1800" dirty="0">
                <a:latin typeface="Montserrat" pitchFamily="2" charset="0"/>
              </a:rPr>
              <a:t> —</a:t>
            </a:r>
            <a:r>
              <a:rPr lang="ru-RU" sz="1800" dirty="0">
                <a:latin typeface="Montserrat" pitchFamily="2" charset="0"/>
              </a:rPr>
              <a:t> парадигма ООП, при которой дочерний объект получает те же поля и методы, что и в базовом классе. 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endParaRPr lang="ru-RU" sz="1800" dirty="0">
              <a:latin typeface="Montserrat" pitchFamily="2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	</a:t>
            </a:r>
            <a:r>
              <a:rPr lang="ru-RU" sz="1800" b="1" dirty="0">
                <a:latin typeface="Montserrat" pitchFamily="2" charset="0"/>
              </a:rPr>
              <a:t>Наследование</a:t>
            </a:r>
            <a:r>
              <a:rPr lang="ru-RU" sz="1800" dirty="0">
                <a:latin typeface="Montserrat" pitchFamily="2" charset="0"/>
              </a:rPr>
              <a:t> позволяет определить базовый класс для определенных функций (доступа к данным или действий), а затем создавать производные классы, которые наследуют или переопределяют функции базового класса.</a:t>
            </a:r>
          </a:p>
        </p:txBody>
      </p:sp>
    </p:spTree>
    <p:extLst>
      <p:ext uri="{BB962C8B-B14F-4D97-AF65-F5344CB8AC3E}">
        <p14:creationId xmlns:p14="http://schemas.microsoft.com/office/powerpoint/2010/main" val="23207644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2745453"/>
            <a:ext cx="731361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	</a:t>
            </a:r>
            <a:r>
              <a:rPr lang="ru-RU" sz="1800" b="1" dirty="0">
                <a:latin typeface="Montserrat" pitchFamily="2" charset="0"/>
              </a:rPr>
              <a:t>Базовый класс </a:t>
            </a:r>
            <a:r>
              <a:rPr lang="ru-RU" sz="1800" dirty="0">
                <a:latin typeface="Montserrat" pitchFamily="2" charset="0"/>
              </a:rPr>
              <a:t>–</a:t>
            </a:r>
            <a:r>
              <a:rPr lang="ru-RU" sz="1800" b="1" dirty="0">
                <a:latin typeface="Montserrat" pitchFamily="2" charset="0"/>
              </a:rPr>
              <a:t> </a:t>
            </a:r>
            <a:r>
              <a:rPr lang="ru-RU" sz="1800" dirty="0">
                <a:latin typeface="Montserrat" pitchFamily="2" charset="0"/>
              </a:rPr>
              <a:t>тот, от которого реализуется механизм наследования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endParaRPr lang="ru-RU" sz="1800" dirty="0">
              <a:latin typeface="Montserrat" pitchFamily="2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	</a:t>
            </a:r>
            <a:r>
              <a:rPr lang="ru-RU" sz="1800" b="1" dirty="0">
                <a:latin typeface="Montserrat" pitchFamily="2" charset="0"/>
              </a:rPr>
              <a:t>Дочерний класс </a:t>
            </a:r>
            <a:r>
              <a:rPr lang="ru-RU" sz="1800" dirty="0">
                <a:latin typeface="Montserrat" pitchFamily="2" charset="0"/>
              </a:rPr>
              <a:t>– потомок базового класса.</a:t>
            </a:r>
          </a:p>
        </p:txBody>
      </p:sp>
    </p:spTree>
    <p:extLst>
      <p:ext uri="{BB962C8B-B14F-4D97-AF65-F5344CB8AC3E}">
        <p14:creationId xmlns:p14="http://schemas.microsoft.com/office/powerpoint/2010/main" val="3652795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2745453"/>
            <a:ext cx="7313612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	</a:t>
            </a:r>
            <a:r>
              <a:rPr lang="ru-RU" sz="1800" b="1" dirty="0">
                <a:latin typeface="Montserrat" pitchFamily="2" charset="0"/>
              </a:rPr>
              <a:t>Базовый класс </a:t>
            </a:r>
            <a:r>
              <a:rPr lang="ru-RU" sz="1800" dirty="0">
                <a:latin typeface="Montserrat" pitchFamily="2" charset="0"/>
              </a:rPr>
              <a:t>–</a:t>
            </a:r>
            <a:r>
              <a:rPr lang="ru-RU" sz="1800" b="1" dirty="0">
                <a:latin typeface="Montserrat" pitchFamily="2" charset="0"/>
              </a:rPr>
              <a:t> </a:t>
            </a:r>
            <a:r>
              <a:rPr lang="ru-RU" sz="1800" dirty="0">
                <a:latin typeface="Montserrat" pitchFamily="2" charset="0"/>
              </a:rPr>
              <a:t>тот, от которого реализуется механизм наследования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endParaRPr lang="ru-RU" sz="1800" dirty="0">
              <a:latin typeface="Montserrat" pitchFamily="2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	</a:t>
            </a:r>
            <a:r>
              <a:rPr lang="ru-RU" sz="1800" b="1" dirty="0">
                <a:latin typeface="Montserrat" pitchFamily="2" charset="0"/>
              </a:rPr>
              <a:t>Дочерний класс </a:t>
            </a:r>
            <a:r>
              <a:rPr lang="ru-RU" sz="1800" dirty="0">
                <a:latin typeface="Montserrat" pitchFamily="2" charset="0"/>
              </a:rPr>
              <a:t>– потомок базового класса. (получает те же поля и методы, что и в базовом классе)</a:t>
            </a:r>
          </a:p>
        </p:txBody>
      </p:sp>
    </p:spTree>
    <p:extLst>
      <p:ext uri="{BB962C8B-B14F-4D97-AF65-F5344CB8AC3E}">
        <p14:creationId xmlns:p14="http://schemas.microsoft.com/office/powerpoint/2010/main" val="31385658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671137"/>
            <a:ext cx="7313612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	</a:t>
            </a:r>
            <a:r>
              <a:rPr lang="ru-RU" sz="1800" b="1" dirty="0">
                <a:latin typeface="Montserrat" pitchFamily="2" charset="0"/>
              </a:rPr>
              <a:t>Базовый класс </a:t>
            </a:r>
            <a:r>
              <a:rPr lang="ru-RU" sz="1800" dirty="0">
                <a:latin typeface="Montserrat" pitchFamily="2" charset="0"/>
              </a:rPr>
              <a:t>–</a:t>
            </a:r>
            <a:r>
              <a:rPr lang="ru-RU" sz="1800" b="1" dirty="0">
                <a:latin typeface="Montserrat" pitchFamily="2" charset="0"/>
              </a:rPr>
              <a:t> </a:t>
            </a:r>
            <a:r>
              <a:rPr lang="ru-RU" sz="1800" dirty="0">
                <a:latin typeface="Montserrat" pitchFamily="2" charset="0"/>
              </a:rPr>
              <a:t>тот, от которого реализуется механизм наследования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endParaRPr lang="ru-RU" sz="1800" dirty="0">
              <a:latin typeface="Montserrat" pitchFamily="2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	</a:t>
            </a:r>
            <a:r>
              <a:rPr lang="ru-RU" sz="1800" b="1" dirty="0">
                <a:latin typeface="Montserrat" pitchFamily="2" charset="0"/>
              </a:rPr>
              <a:t>Дочерний класс </a:t>
            </a:r>
            <a:r>
              <a:rPr lang="ru-RU" sz="1800" dirty="0">
                <a:latin typeface="Montserrat" pitchFamily="2" charset="0"/>
              </a:rPr>
              <a:t>– потомок базового класса. (получает те же поля и методы, что и в базовом классе)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19B9BB7-F4BF-0E42-85AC-18601F459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188" y="3475471"/>
            <a:ext cx="3723623" cy="276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4659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9" name="TextBox 1">
            <a:extLst>
              <a:ext uri="{FF2B5EF4-FFF2-40B4-BE49-F238E27FC236}">
                <a16:creationId xmlns:a16="http://schemas.microsoft.com/office/drawing/2014/main" id="{614987FD-FF6E-1344-B22E-18AD67FE82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6616" y="6041801"/>
            <a:ext cx="382130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800" dirty="0">
                <a:latin typeface="Montserrat" pitchFamily="2" charset="0"/>
              </a:rPr>
              <a:t>Синтаксис наследования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ADCCD11-F758-E64F-B718-C37046D9D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495" y="2379209"/>
            <a:ext cx="6549601" cy="223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382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Montserrat" pitchFamily="2" charset="0"/>
              </a:rPr>
              <a:t>main()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EDC41E0-C707-904B-8943-0E1B5B7D7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170" y="2525913"/>
            <a:ext cx="3662840" cy="318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4126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257409-DE21-4B45-A211-A160613479EE}"/>
              </a:ext>
            </a:extLst>
          </p:cNvPr>
          <p:cNvSpPr txBox="1"/>
          <p:nvPr/>
        </p:nvSpPr>
        <p:spPr>
          <a:xfrm>
            <a:off x="1331640" y="1530443"/>
            <a:ext cx="6070600" cy="4308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b="1" dirty="0">
                <a:latin typeface="Montserrat" pitchFamily="2" charset="0"/>
              </a:rPr>
              <a:t>	</a:t>
            </a:r>
            <a:r>
              <a:rPr lang="ru-RU" sz="2200" dirty="0">
                <a:latin typeface="Montserrat" pitchFamily="2" charset="0"/>
              </a:rPr>
              <a:t>Модификаторы наследования:</a:t>
            </a:r>
          </a:p>
          <a:p>
            <a:endParaRPr lang="en" dirty="0">
              <a:latin typeface="Montserrat" pitchFamily="2" charset="0"/>
            </a:endParaRPr>
          </a:p>
          <a:p>
            <a:r>
              <a:rPr lang="en" b="1" dirty="0">
                <a:latin typeface="Montserrat" pitchFamily="2" charset="0"/>
              </a:rPr>
              <a:t>public</a:t>
            </a:r>
            <a:r>
              <a:rPr lang="en" dirty="0">
                <a:latin typeface="Montserrat" pitchFamily="2" charset="0"/>
              </a:rPr>
              <a:t> – </a:t>
            </a:r>
            <a:r>
              <a:rPr lang="ru-RU" dirty="0">
                <a:latin typeface="Montserrat" pitchFamily="2" charset="0"/>
              </a:rPr>
              <a:t>публичные члены базового класса доступны. Приватные члены базового класса недоступны. </a:t>
            </a:r>
            <a:r>
              <a:rPr lang="en-US" dirty="0" err="1">
                <a:latin typeface="Montserrat" pitchFamily="2" charset="0"/>
              </a:rPr>
              <a:t>Proteted</a:t>
            </a:r>
            <a:r>
              <a:rPr lang="en-US" dirty="0">
                <a:latin typeface="Montserrat" pitchFamily="2" charset="0"/>
              </a:rPr>
              <a:t> </a:t>
            </a:r>
            <a:r>
              <a:rPr lang="ru-RU" dirty="0">
                <a:latin typeface="Montserrat" pitchFamily="2" charset="0"/>
              </a:rPr>
              <a:t>члены доступны внутри дочернего класса.</a:t>
            </a:r>
            <a:endParaRPr lang="en-US" dirty="0">
              <a:latin typeface="Montserrat" pitchFamily="2" charset="0"/>
            </a:endParaRPr>
          </a:p>
          <a:p>
            <a:endParaRPr lang="en-US" dirty="0">
              <a:latin typeface="Montserrat" pitchFamily="2" charset="0"/>
            </a:endParaRPr>
          </a:p>
          <a:p>
            <a:r>
              <a:rPr lang="en" b="1" dirty="0">
                <a:latin typeface="Montserrat" pitchFamily="2" charset="0"/>
              </a:rPr>
              <a:t>private</a:t>
            </a:r>
            <a:r>
              <a:rPr lang="en" dirty="0">
                <a:latin typeface="Montserrat" pitchFamily="2" charset="0"/>
              </a:rPr>
              <a:t> – </a:t>
            </a:r>
            <a:r>
              <a:rPr lang="ru-RU" dirty="0">
                <a:latin typeface="Montserrat" pitchFamily="2" charset="0"/>
              </a:rPr>
              <a:t>задается по умолчанию, может отсутствовать. И публичные и приватные члены базового класса недоступны. </a:t>
            </a:r>
          </a:p>
          <a:p>
            <a:endParaRPr lang="en" dirty="0">
              <a:latin typeface="Montserrat" pitchFamily="2" charset="0"/>
            </a:endParaRPr>
          </a:p>
          <a:p>
            <a:r>
              <a:rPr lang="en" b="1" dirty="0">
                <a:latin typeface="Montserrat" pitchFamily="2" charset="0"/>
              </a:rPr>
              <a:t>protected</a:t>
            </a:r>
            <a:r>
              <a:rPr lang="en" dirty="0">
                <a:latin typeface="Montserrat" pitchFamily="2" charset="0"/>
              </a:rPr>
              <a:t> – </a:t>
            </a:r>
            <a:r>
              <a:rPr lang="ru-RU" dirty="0">
                <a:latin typeface="Montserrat" pitchFamily="2" charset="0"/>
              </a:rPr>
              <a:t>в базовом классе элементы, объявленные как </a:t>
            </a:r>
            <a:r>
              <a:rPr lang="en" dirty="0">
                <a:latin typeface="Montserrat" pitchFamily="2" charset="0"/>
              </a:rPr>
              <a:t>protected, </a:t>
            </a:r>
            <a:r>
              <a:rPr lang="ru-RU" dirty="0">
                <a:latin typeface="Montserrat" pitchFamily="2" charset="0"/>
              </a:rPr>
              <a:t>снаружи класса трактуются как </a:t>
            </a:r>
            <a:r>
              <a:rPr lang="en" dirty="0">
                <a:latin typeface="Montserrat" pitchFamily="2" charset="0"/>
              </a:rPr>
              <a:t>private. </a:t>
            </a:r>
            <a:r>
              <a:rPr lang="ru-RU" dirty="0">
                <a:latin typeface="Montserrat" pitchFamily="2" charset="0"/>
              </a:rPr>
              <a:t>Но в классах-наследниках эти поля доступны. </a:t>
            </a:r>
          </a:p>
        </p:txBody>
      </p:sp>
    </p:spTree>
    <p:extLst>
      <p:ext uri="{BB962C8B-B14F-4D97-AF65-F5344CB8AC3E}">
        <p14:creationId xmlns:p14="http://schemas.microsoft.com/office/powerpoint/2010/main" val="1499238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A846B453-527F-2C4A-B2E3-A7925BFAE6A9}"/>
              </a:ext>
            </a:extLst>
          </p:cNvPr>
          <p:cNvGraphicFramePr>
            <a:graphicFrameLocks noGrp="1"/>
          </p:cNvGraphicFramePr>
          <p:nvPr/>
        </p:nvGraphicFramePr>
        <p:xfrm>
          <a:off x="1114606" y="2492896"/>
          <a:ext cx="7307380" cy="2342295"/>
        </p:xfrm>
        <a:graphic>
          <a:graphicData uri="http://schemas.openxmlformats.org/drawingml/2006/table">
            <a:tbl>
              <a:tblPr/>
              <a:tblGrid>
                <a:gridCol w="1826845">
                  <a:extLst>
                    <a:ext uri="{9D8B030D-6E8A-4147-A177-3AD203B41FA5}">
                      <a16:colId xmlns:a16="http://schemas.microsoft.com/office/drawing/2014/main" val="3540733005"/>
                    </a:ext>
                  </a:extLst>
                </a:gridCol>
                <a:gridCol w="1826845">
                  <a:extLst>
                    <a:ext uri="{9D8B030D-6E8A-4147-A177-3AD203B41FA5}">
                      <a16:colId xmlns:a16="http://schemas.microsoft.com/office/drawing/2014/main" val="1697373764"/>
                    </a:ext>
                  </a:extLst>
                </a:gridCol>
                <a:gridCol w="1826845">
                  <a:extLst>
                    <a:ext uri="{9D8B030D-6E8A-4147-A177-3AD203B41FA5}">
                      <a16:colId xmlns:a16="http://schemas.microsoft.com/office/drawing/2014/main" val="2669568019"/>
                    </a:ext>
                  </a:extLst>
                </a:gridCol>
                <a:gridCol w="1826845">
                  <a:extLst>
                    <a:ext uri="{9D8B030D-6E8A-4147-A177-3AD203B41FA5}">
                      <a16:colId xmlns:a16="http://schemas.microsoft.com/office/drawing/2014/main" val="4246290433"/>
                    </a:ext>
                  </a:extLst>
                </a:gridCol>
              </a:tblGrid>
              <a:tr h="468459">
                <a:tc rowSpan="2"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Модификатор доступа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Модификатор наследования 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924814"/>
                  </a:ext>
                </a:extLst>
              </a:tr>
              <a:tr h="46845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Private 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Protected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Public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4587778"/>
                  </a:ext>
                </a:extLst>
              </a:tr>
              <a:tr h="468459"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Private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Нет доступа 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Нет доступа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Нет доступа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087874"/>
                  </a:ext>
                </a:extLst>
              </a:tr>
              <a:tr h="468459"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Protected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Private 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Protected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Protected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175700"/>
                  </a:ext>
                </a:extLst>
              </a:tr>
              <a:tr h="468459"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Public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Private 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Protected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400" dirty="0">
                          <a:solidFill>
                            <a:schemeClr val="tx1"/>
                          </a:solidFill>
                          <a:effectLst/>
                          <a:latin typeface="Montserrat" pitchFamily="2" charset="0"/>
                        </a:rPr>
                        <a:t>Public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35425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10399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257409-DE21-4B45-A211-A160613479EE}"/>
              </a:ext>
            </a:extLst>
          </p:cNvPr>
          <p:cNvSpPr txBox="1"/>
          <p:nvPr/>
        </p:nvSpPr>
        <p:spPr>
          <a:xfrm>
            <a:off x="1383920" y="3083518"/>
            <a:ext cx="67687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Montserrat" pitchFamily="2" charset="0"/>
              </a:rPr>
              <a:t>	</a:t>
            </a:r>
            <a:r>
              <a:rPr lang="en" b="1" dirty="0">
                <a:latin typeface="Montserrat" pitchFamily="2" charset="0"/>
              </a:rPr>
              <a:t>Protected</a:t>
            </a:r>
            <a:r>
              <a:rPr lang="en" dirty="0">
                <a:latin typeface="Montserrat" pitchFamily="2" charset="0"/>
              </a:rPr>
              <a:t> – </a:t>
            </a:r>
            <a:r>
              <a:rPr lang="en-US" dirty="0">
                <a:latin typeface="Montserrat" pitchFamily="2" charset="0"/>
              </a:rPr>
              <a:t> </a:t>
            </a:r>
            <a:r>
              <a:rPr lang="ru-RU" dirty="0">
                <a:latin typeface="Montserrat" pitchFamily="2" charset="0"/>
              </a:rPr>
              <a:t>модификатор доступа, который позволяет получить доступ к полям и методам базового класса из дочернего. </a:t>
            </a:r>
          </a:p>
        </p:txBody>
      </p:sp>
    </p:spTree>
    <p:extLst>
      <p:ext uri="{BB962C8B-B14F-4D97-AF65-F5344CB8AC3E}">
        <p14:creationId xmlns:p14="http://schemas.microsoft.com/office/powerpoint/2010/main" val="31427704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643" y="6173428"/>
            <a:ext cx="382130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Диаграмма классов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7F8DC0F-5E1D-7140-B3CF-4F6943660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95737" y="1535569"/>
            <a:ext cx="4835296" cy="412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436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643" y="6173428"/>
            <a:ext cx="382130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>
                <a:latin typeface="Montserrat" pitchFamily="2" charset="0"/>
              </a:rPr>
              <a:t>Animal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D01CFC-FAAE-184E-AB49-AFB897DBB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1493534"/>
            <a:ext cx="50038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261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643" y="6173428"/>
            <a:ext cx="382130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 err="1">
                <a:latin typeface="Montserrat" pitchFamily="2" charset="0"/>
              </a:rPr>
              <a:t>HomeAn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146F68-33DE-C244-84F7-172CF9A57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925" y="1365251"/>
            <a:ext cx="6780149" cy="265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710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643" y="6173428"/>
            <a:ext cx="382130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 err="1">
                <a:latin typeface="Montserrat" pitchFamily="2" charset="0"/>
              </a:rPr>
              <a:t>HomeAn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3CAFF64-52D0-994F-894C-FEA623D7A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963" y="4200209"/>
            <a:ext cx="6776112" cy="162659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AB6EC06-F290-E04A-9F6A-993794E85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925" y="1365251"/>
            <a:ext cx="6780149" cy="265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9640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5492" y="6116335"/>
            <a:ext cx="409062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Как исправить ошибку?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3CAFF64-52D0-994F-894C-FEA623D7A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963" y="4200209"/>
            <a:ext cx="6776112" cy="162659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AB6EC06-F290-E04A-9F6A-993794E85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925" y="1365251"/>
            <a:ext cx="6780149" cy="265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443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643" y="6173428"/>
            <a:ext cx="382130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>
                <a:latin typeface="Montserrat" pitchFamily="2" charset="0"/>
              </a:rPr>
              <a:t>Animal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1656662-5AF7-0340-9611-5EFE14AF0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912" y="1398684"/>
            <a:ext cx="5342768" cy="278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82091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643" y="6173428"/>
            <a:ext cx="382130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>
                <a:latin typeface="Montserrat" pitchFamily="2" charset="0"/>
              </a:rPr>
              <a:t>Animal</a:t>
            </a:r>
            <a:r>
              <a:rPr lang="ru-RU" sz="1400" dirty="0">
                <a:latin typeface="Montserrat" pitchFamily="2" charset="0"/>
              </a:rPr>
              <a:t> + </a:t>
            </a:r>
            <a:r>
              <a:rPr lang="en-US" sz="1400" dirty="0" err="1">
                <a:latin typeface="Montserrat" pitchFamily="2" charset="0"/>
              </a:rPr>
              <a:t>HomeAn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A14838A-D1E2-BB45-A2E6-30FA3931C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912" y="1398684"/>
            <a:ext cx="5342768" cy="278394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1B7C1A6-B01C-4C41-86F8-F01EC0CEA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912" y="4372643"/>
            <a:ext cx="5342768" cy="127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99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>
                <a:latin typeface="Montserrat" pitchFamily="2" charset="0"/>
              </a:rPr>
              <a:t>figure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14EF56E-8BB3-0B40-9153-2691CC493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333" y="2558524"/>
            <a:ext cx="3240048" cy="294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334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3501" y="5986927"/>
            <a:ext cx="266959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Как решить проблему?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A14838A-D1E2-BB45-A2E6-30FA3931C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912" y="1398684"/>
            <a:ext cx="5342768" cy="278394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1B7C1A6-B01C-4C41-86F8-F01EC0CEA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912" y="4372643"/>
            <a:ext cx="5342768" cy="127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3461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3291" y="5964857"/>
            <a:ext cx="401881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Использовать конструктор базового класса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442049E-2696-F54D-8CF8-74BE3D784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534" y="1229170"/>
            <a:ext cx="5639523" cy="461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112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3290" y="6086504"/>
            <a:ext cx="401881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>
                <a:latin typeface="Montserrat" pitchFamily="2" charset="0"/>
              </a:rPr>
              <a:t>Animal </a:t>
            </a:r>
            <a:r>
              <a:rPr lang="ru-RU" sz="1400" dirty="0">
                <a:latin typeface="Montserrat" pitchFamily="2" charset="0"/>
              </a:rPr>
              <a:t>и его дочерние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43F3779-C3E7-C647-9F16-484567B2B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290" y="1351146"/>
            <a:ext cx="4018819" cy="470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706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3290" y="6086504"/>
            <a:ext cx="401881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sz="1400" dirty="0">
                <a:latin typeface="Montserrat" pitchFamily="2" charset="0"/>
              </a:rPr>
              <a:t>Main()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026FE2D-BA47-DC41-8F1B-BEF5669FA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626" y="1322468"/>
            <a:ext cx="4173190" cy="288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4047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3431578" cy="576262"/>
          </a:xfrm>
        </p:spPr>
        <p:txBody>
          <a:bodyPr/>
          <a:lstStyle/>
          <a:p>
            <a:pPr eaLnBrk="1" hangingPunct="1"/>
            <a:r>
              <a:rPr lang="en-US" altLang="en-US" sz="2800" b="1" dirty="0">
                <a:latin typeface="Montserrat" pitchFamily="2" charset="0"/>
              </a:rPr>
              <a:t> </a:t>
            </a:r>
            <a:r>
              <a:rPr lang="ru-RU" altLang="en-US" sz="2800" b="1" dirty="0">
                <a:latin typeface="Montserrat" pitchFamily="2" charset="0"/>
              </a:rPr>
              <a:t>наследование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079652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0A3101E1-B41A-2446-942E-322E17E4A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3290" y="6086504"/>
            <a:ext cx="401881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sz="1400" dirty="0">
                <a:latin typeface="Montserrat" pitchFamily="2" charset="0"/>
              </a:rPr>
              <a:t>Main()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3EBEB44-7E78-314D-95AA-6676854D3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626" y="1322468"/>
            <a:ext cx="4173190" cy="288305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FBD7E8B-4077-9C4B-B6CB-A3A0C26A1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711" y="4481337"/>
            <a:ext cx="3837975" cy="132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4015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9448" y="3625724"/>
            <a:ext cx="7710987" cy="2343889"/>
          </a:xfrm>
        </p:spPr>
        <p:txBody>
          <a:bodyPr/>
          <a:lstStyle/>
          <a:p>
            <a:pPr marL="0" indent="0">
              <a:buNone/>
            </a:pPr>
            <a:r>
              <a:rPr lang="ru-RU" altLang="en-US" sz="1600" b="1" dirty="0">
                <a:latin typeface="Montserrat" pitchFamily="2" charset="0"/>
              </a:rPr>
              <a:t>	</a:t>
            </a:r>
            <a:r>
              <a:rPr lang="en-US" altLang="en-US" sz="1600" dirty="0">
                <a:latin typeface="Montserrat" pitchFamily="2" charset="0"/>
              </a:rPr>
              <a:t> </a:t>
            </a:r>
            <a:r>
              <a:rPr lang="ru-RU" altLang="en-US" sz="1600" dirty="0">
                <a:latin typeface="Montserrat" pitchFamily="2" charset="0"/>
              </a:rPr>
              <a:t>Есть класс </a:t>
            </a:r>
            <a:r>
              <a:rPr lang="en-US" altLang="en-US" sz="1600" dirty="0">
                <a:latin typeface="Montserrat" pitchFamily="2" charset="0"/>
              </a:rPr>
              <a:t>Animal, </a:t>
            </a:r>
            <a:r>
              <a:rPr lang="ru-RU" altLang="en-US" sz="1600" dirty="0">
                <a:latin typeface="Montserrat" pitchFamily="2" charset="0"/>
              </a:rPr>
              <a:t>с полями </a:t>
            </a:r>
            <a:r>
              <a:rPr lang="en-US" altLang="en-US" sz="1600" dirty="0">
                <a:latin typeface="Montserrat" pitchFamily="2" charset="0"/>
              </a:rPr>
              <a:t>name </a:t>
            </a:r>
            <a:r>
              <a:rPr lang="ru-RU" altLang="en-US" sz="1600" dirty="0">
                <a:latin typeface="Montserrat" pitchFamily="2" charset="0"/>
              </a:rPr>
              <a:t>и </a:t>
            </a:r>
            <a:r>
              <a:rPr lang="en-US" altLang="en-US" sz="1600" dirty="0">
                <a:latin typeface="Montserrat" pitchFamily="2" charset="0"/>
              </a:rPr>
              <a:t>age </a:t>
            </a:r>
            <a:r>
              <a:rPr lang="ru-RU" altLang="en-US" sz="1600" dirty="0">
                <a:latin typeface="Montserrat" pitchFamily="2" charset="0"/>
              </a:rPr>
              <a:t>и метод </a:t>
            </a:r>
            <a:r>
              <a:rPr lang="en-US" altLang="en-US" sz="1600" dirty="0">
                <a:latin typeface="Montserrat" pitchFamily="2" charset="0"/>
              </a:rPr>
              <a:t>show()</a:t>
            </a:r>
            <a:r>
              <a:rPr lang="ru-RU" altLang="en-US" sz="1600" dirty="0">
                <a:latin typeface="Montserrat" pitchFamily="2" charset="0"/>
              </a:rPr>
              <a:t>, который выводит информацию полей. </a:t>
            </a:r>
          </a:p>
          <a:p>
            <a:pPr marL="0" indent="0">
              <a:buNone/>
            </a:pPr>
            <a:r>
              <a:rPr lang="ru-RU" sz="1600" dirty="0">
                <a:latin typeface="Montserrat" pitchFamily="2" charset="0"/>
              </a:rPr>
              <a:t>	</a:t>
            </a:r>
            <a:r>
              <a:rPr lang="en-US" sz="1600" dirty="0">
                <a:latin typeface="Montserrat" pitchFamily="2" charset="0"/>
              </a:rPr>
              <a:t>main: </a:t>
            </a:r>
            <a:endParaRPr lang="ru-RU" sz="1600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EB14FFF-15A1-9941-9CC6-7B8FADE13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359" y="4332657"/>
            <a:ext cx="3023281" cy="185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5861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5884" y="6244270"/>
            <a:ext cx="731361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Конструктор + конструктор по умолчанию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032DB8E5-886D-8046-91D6-BE8DA804A8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2699281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конструктор</a:t>
            </a:r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DC5C7478-7E63-4C41-A2B7-ADD4343018AF}"/>
              </a:ext>
            </a:extLst>
          </p:cNvPr>
          <p:cNvSpPr/>
          <p:nvPr/>
        </p:nvSpPr>
        <p:spPr>
          <a:xfrm>
            <a:off x="-155724" y="-528962"/>
            <a:ext cx="343157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4" name="TextBox 1">
            <a:extLst>
              <a:ext uri="{FF2B5EF4-FFF2-40B4-BE49-F238E27FC236}">
                <a16:creationId xmlns:a16="http://schemas.microsoft.com/office/drawing/2014/main" id="{F7DAAE56-AECB-7046-9B0D-9A2EED0CD0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5194" y="1766360"/>
            <a:ext cx="7313612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b="1" dirty="0">
                <a:latin typeface="Montserrat" pitchFamily="2" charset="0"/>
              </a:rPr>
              <a:t>	Причина: </a:t>
            </a:r>
            <a:r>
              <a:rPr lang="ru-RU" altLang="ru-RU" sz="1400" dirty="0">
                <a:latin typeface="Montserrat" pitchFamily="2" charset="0"/>
              </a:rPr>
              <a:t>по умолчанию у каждого объекта есть неявный конструктор (конструктор по умолчанию), когда мы переопределили функцию (написали другой конструктор), то неявный конструктор больше не будет работать.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400" dirty="0">
              <a:latin typeface="Montserrat" pitchFamily="2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	</a:t>
            </a:r>
            <a:r>
              <a:rPr lang="ru-RU" altLang="ru-RU" sz="1400" b="1" dirty="0">
                <a:latin typeface="Montserrat" pitchFamily="2" charset="0"/>
              </a:rPr>
              <a:t>Решение: </a:t>
            </a:r>
            <a:r>
              <a:rPr lang="ru-RU" altLang="ru-RU" sz="1400" dirty="0">
                <a:latin typeface="Montserrat" pitchFamily="2" charset="0"/>
              </a:rPr>
              <a:t>переопределить вручную конструктор без аргументов.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B80ED29-AA1E-CB41-8355-88CF41D8B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332" y="3323988"/>
            <a:ext cx="4033905" cy="285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439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5884" y="6244270"/>
            <a:ext cx="731361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Посмотрим на то, что говорит компилятор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032DB8E5-886D-8046-91D6-BE8DA804A8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213988"/>
            <a:ext cx="2699281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конструктор</a:t>
            </a:r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DC5C7478-7E63-4C41-A2B7-ADD4343018AF}"/>
              </a:ext>
            </a:extLst>
          </p:cNvPr>
          <p:cNvSpPr/>
          <p:nvPr/>
        </p:nvSpPr>
        <p:spPr>
          <a:xfrm>
            <a:off x="-155724" y="-528962"/>
            <a:ext cx="343157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7820FCD-D97C-CD45-8B08-1FCF6700A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3452344"/>
            <a:ext cx="7800022" cy="110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90432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8406" y="4000406"/>
            <a:ext cx="7710987" cy="1816808"/>
          </a:xfrm>
        </p:spPr>
        <p:txBody>
          <a:bodyPr/>
          <a:lstStyle/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dirty="0">
                <a:latin typeface="Montserrat" pitchFamily="2" charset="0"/>
              </a:rPr>
              <a:t>На осмотр в ветклинику хозяева приводят своих животных. У каждого животного есть кличка, вес, размер и пол.</a:t>
            </a:r>
          </a:p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b="1" dirty="0">
                <a:latin typeface="Montserrat" pitchFamily="2" charset="0"/>
              </a:rPr>
              <a:t>Задача:</a:t>
            </a:r>
            <a:r>
              <a:rPr lang="ru-RU" altLang="en-US" sz="1600" dirty="0">
                <a:latin typeface="Montserrat" pitchFamily="2" charset="0"/>
              </a:rPr>
              <a:t>. С помощью конструктора задайте значение объектам. Не все так просто: если пользователь не написал кличку, то должно быть написано </a:t>
            </a:r>
            <a:r>
              <a:rPr lang="en-US" altLang="en-US" sz="1600" dirty="0">
                <a:latin typeface="Montserrat" pitchFamily="2" charset="0"/>
              </a:rPr>
              <a:t>”</a:t>
            </a:r>
            <a:r>
              <a:rPr lang="ru-RU" altLang="en-US" sz="1600" dirty="0">
                <a:latin typeface="Montserrat" pitchFamily="2" charset="0"/>
              </a:rPr>
              <a:t>спросить кличку</a:t>
            </a:r>
            <a:r>
              <a:rPr lang="en-US" altLang="en-US" sz="1600" dirty="0">
                <a:latin typeface="Montserrat" pitchFamily="2" charset="0"/>
              </a:rPr>
              <a:t>”</a:t>
            </a:r>
            <a:r>
              <a:rPr lang="ru-RU" altLang="en-US" sz="1600" dirty="0">
                <a:latin typeface="Montserrat" pitchFamily="2" charset="0"/>
              </a:rPr>
              <a:t>, вес и размер не могут быть отрицательными. (проверку реализуем в конструкторе)</a:t>
            </a:r>
          </a:p>
        </p:txBody>
      </p:sp>
    </p:spTree>
    <p:extLst>
      <p:ext uri="{BB962C8B-B14F-4D97-AF65-F5344CB8AC3E}">
        <p14:creationId xmlns:p14="http://schemas.microsoft.com/office/powerpoint/2010/main" val="42230482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43CD70D-EC26-804C-BD3C-A6C843500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055" y="3620720"/>
            <a:ext cx="3590689" cy="22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92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Функции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FD9FBFC-05D2-FD4F-BAF0-84EAD4646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468" y="2146612"/>
            <a:ext cx="3363155" cy="356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736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BCE30-84A5-474E-9B86-2488E9A6DC76}"/>
              </a:ext>
            </a:extLst>
          </p:cNvPr>
          <p:cNvSpPr txBox="1"/>
          <p:nvPr/>
        </p:nvSpPr>
        <p:spPr>
          <a:xfrm>
            <a:off x="1085986" y="3680965"/>
            <a:ext cx="709156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	</a:t>
            </a:r>
            <a:r>
              <a:rPr lang="ru-RU" b="1" dirty="0">
                <a:latin typeface="Montserrat" pitchFamily="2" charset="0"/>
              </a:rPr>
              <a:t>Задача:</a:t>
            </a:r>
            <a:r>
              <a:rPr lang="en-US" b="1" dirty="0">
                <a:latin typeface="Montserrat" pitchFamily="2" charset="0"/>
              </a:rPr>
              <a:t> </a:t>
            </a:r>
            <a:r>
              <a:rPr lang="ru-RU" dirty="0" err="1">
                <a:latin typeface="Montserrat" pitchFamily="2" charset="0"/>
              </a:rPr>
              <a:t>Создайте</a:t>
            </a:r>
            <a:r>
              <a:rPr lang="ru-RU" dirty="0">
                <a:latin typeface="Montserrat" pitchFamily="2" charset="0"/>
              </a:rPr>
              <a:t> класс фигура, у которой есть два поля (две стороны) </a:t>
            </a:r>
            <a:r>
              <a:rPr lang="en" dirty="0">
                <a:latin typeface="Montserrat" pitchFamily="2" charset="0"/>
              </a:rPr>
              <a:t>a </a:t>
            </a:r>
            <a:r>
              <a:rPr lang="ru-RU" dirty="0">
                <a:latin typeface="Montserrat" pitchFamily="2" charset="0"/>
              </a:rPr>
              <a:t>и </a:t>
            </a:r>
            <a:r>
              <a:rPr lang="en" dirty="0">
                <a:latin typeface="Montserrat" pitchFamily="2" charset="0"/>
              </a:rPr>
              <a:t>b. </a:t>
            </a:r>
            <a:r>
              <a:rPr lang="ru-RU" dirty="0">
                <a:latin typeface="Montserrat" pitchFamily="2" charset="0"/>
              </a:rPr>
              <a:t>Требуется посчитать периметр и площадь</a:t>
            </a:r>
            <a:r>
              <a:rPr lang="en-US" dirty="0">
                <a:latin typeface="Montserrat" pitchFamily="2" charset="0"/>
              </a:rPr>
              <a:t>+ </a:t>
            </a:r>
            <a:r>
              <a:rPr lang="ru-RU" dirty="0" err="1">
                <a:latin typeface="Montserrat" pitchFamily="2" charset="0"/>
              </a:rPr>
              <a:t>валидация</a:t>
            </a:r>
            <a:r>
              <a:rPr lang="ru-RU" dirty="0">
                <a:latin typeface="Montserrat" pitchFamily="2" charset="0"/>
              </a:rPr>
              <a:t> значений.</a:t>
            </a:r>
          </a:p>
          <a:p>
            <a:endParaRPr lang="ru-RU" dirty="0">
              <a:latin typeface="Montserrat" pitchFamily="2" charset="0"/>
            </a:endParaRPr>
          </a:p>
          <a:p>
            <a:endParaRPr lang="ru-RU" dirty="0">
              <a:solidFill>
                <a:srgbClr val="000000"/>
              </a:solidFill>
              <a:latin typeface="Montserrat" pitchFamily="2" charset="0"/>
            </a:endParaRP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26264A7C-FAB4-C044-AD3F-D2356F7F27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id="{E1124BC5-B8FC-A14E-B780-E3AA8ECF4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2/3 задача:</a:t>
            </a:r>
          </a:p>
        </p:txBody>
      </p:sp>
      <p:sp>
        <p:nvSpPr>
          <p:cNvPr id="18" name="Полилиния 17">
            <a:extLst>
              <a:ext uri="{FF2B5EF4-FFF2-40B4-BE49-F238E27FC236}">
                <a16:creationId xmlns:a16="http://schemas.microsoft.com/office/drawing/2014/main" id="{AFBB8AAE-7C1C-5240-A0C2-0356879F87E6}"/>
              </a:ext>
            </a:extLst>
          </p:cNvPr>
          <p:cNvSpPr/>
          <p:nvPr/>
        </p:nvSpPr>
        <p:spPr>
          <a:xfrm rot="10999120">
            <a:off x="864846" y="1355234"/>
            <a:ext cx="245511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3093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2/3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4846" y="1355234"/>
            <a:ext cx="245511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Montserrat" pitchFamily="2" charset="0"/>
              </a:rPr>
              <a:t>main()</a:t>
            </a:r>
            <a:endParaRPr lang="ru-RU" sz="1400" dirty="0">
              <a:latin typeface="Montserrat" pitchFamily="2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EDC41E0-C707-904B-8943-0E1B5B7D7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170" y="2525913"/>
            <a:ext cx="3662840" cy="318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58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489E8A-DBAA-954F-AD2D-10D9E65737E0}"/>
              </a:ext>
            </a:extLst>
          </p:cNvPr>
          <p:cNvSpPr txBox="1"/>
          <p:nvPr/>
        </p:nvSpPr>
        <p:spPr>
          <a:xfrm>
            <a:off x="2326429" y="5815725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Класс </a:t>
            </a:r>
            <a:r>
              <a:rPr lang="en-US" sz="1400" dirty="0">
                <a:latin typeface="Montserrat" pitchFamily="2" charset="0"/>
              </a:rPr>
              <a:t>figure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CFB233B6-DEA6-5743-97AC-C1545844C2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C1FE2BE4-8CA5-3F4E-BE04-B5F2D979F9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2/3 задача:</a:t>
            </a: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EDCC393C-F773-8846-AC01-2E6C61A33974}"/>
              </a:ext>
            </a:extLst>
          </p:cNvPr>
          <p:cNvSpPr/>
          <p:nvPr/>
        </p:nvSpPr>
        <p:spPr>
          <a:xfrm rot="10999120">
            <a:off x="864846" y="1355234"/>
            <a:ext cx="245511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A0A8FBD-6F8B-C849-B1A7-05DEBB860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861" y="2051050"/>
            <a:ext cx="2470685" cy="365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43022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12913</TotalTime>
  <Words>1002</Words>
  <Application>Microsoft Macintosh PowerPoint</Application>
  <PresentationFormat>Экран (4:3)</PresentationFormat>
  <Paragraphs>173</Paragraphs>
  <Slides>59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59</vt:i4>
      </vt:variant>
    </vt:vector>
  </HeadingPairs>
  <TitlesOfParts>
    <vt:vector size="67" baseType="lpstr">
      <vt:lpstr>Arial</vt:lpstr>
      <vt:lpstr>Calibri</vt:lpstr>
      <vt:lpstr>Calibri Light</vt:lpstr>
      <vt:lpstr>Montserrat</vt:lpstr>
      <vt:lpstr>Montserrat Medium</vt:lpstr>
      <vt:lpstr>Montserrat SemiBold</vt:lpstr>
      <vt:lpstr>Wingdings</vt:lpstr>
      <vt:lpstr>Тема Office</vt:lpstr>
      <vt:lpstr>Урок 12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Повтороение</vt:lpstr>
      <vt:lpstr>Неявный указатель this</vt:lpstr>
      <vt:lpstr> this</vt:lpstr>
      <vt:lpstr>Для чего нужен this?</vt:lpstr>
      <vt:lpstr>this</vt:lpstr>
      <vt:lpstr>this</vt:lpstr>
      <vt:lpstr>this</vt:lpstr>
      <vt:lpstr>Задача</vt:lpstr>
      <vt:lpstr>Задача</vt:lpstr>
      <vt:lpstr>Наследование</vt:lpstr>
      <vt:lpstr>Что такое наследование?</vt:lpstr>
      <vt:lpstr>Где мы его уже встречали?</vt:lpstr>
      <vt:lpstr>Задача</vt:lpstr>
      <vt:lpstr>Задача</vt:lpstr>
      <vt:lpstr>Дублировали ли мы код?</vt:lpstr>
      <vt:lpstr>Удобно ли это было?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 наследование</vt:lpstr>
      <vt:lpstr>Задача</vt:lpstr>
      <vt:lpstr>конструктор</vt:lpstr>
      <vt:lpstr>конструктор</vt:lpstr>
      <vt:lpstr>Задача</vt:lpstr>
      <vt:lpstr>Задача</vt:lpstr>
    </vt:vector>
  </TitlesOfParts>
  <Company>MGTU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 программирования C++</dc:title>
  <dc:creator>Ivanova</dc:creator>
  <cp:lastModifiedBy>артеи гудзенко</cp:lastModifiedBy>
  <cp:revision>254</cp:revision>
  <dcterms:created xsi:type="dcterms:W3CDTF">2005-12-18T05:43:07Z</dcterms:created>
  <dcterms:modified xsi:type="dcterms:W3CDTF">2022-12-30T16:33:58Z</dcterms:modified>
</cp:coreProperties>
</file>